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754" r:id="rId2"/>
    <p:sldMasterId id="2147483766" r:id="rId3"/>
    <p:sldMasterId id="2147483778" r:id="rId4"/>
    <p:sldMasterId id="2147483790" r:id="rId5"/>
    <p:sldMasterId id="2147483802" r:id="rId6"/>
  </p:sldMasterIdLst>
  <p:notesMasterIdLst>
    <p:notesMasterId r:id="rId66"/>
  </p:notesMasterIdLst>
  <p:handoutMasterIdLst>
    <p:handoutMasterId r:id="rId67"/>
  </p:handoutMasterIdLst>
  <p:sldIdLst>
    <p:sldId id="256" r:id="rId7"/>
    <p:sldId id="257" r:id="rId8"/>
    <p:sldId id="271" r:id="rId9"/>
    <p:sldId id="258" r:id="rId10"/>
    <p:sldId id="300" r:id="rId11"/>
    <p:sldId id="272" r:id="rId12"/>
    <p:sldId id="303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13" r:id="rId23"/>
    <p:sldId id="270" r:id="rId24"/>
    <p:sldId id="274" r:id="rId25"/>
    <p:sldId id="277" r:id="rId26"/>
    <p:sldId id="278" r:id="rId27"/>
    <p:sldId id="320" r:id="rId28"/>
    <p:sldId id="279" r:id="rId29"/>
    <p:sldId id="310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14" r:id="rId38"/>
    <p:sldId id="301" r:id="rId39"/>
    <p:sldId id="287" r:id="rId40"/>
    <p:sldId id="288" r:id="rId41"/>
    <p:sldId id="311" r:id="rId42"/>
    <p:sldId id="307" r:id="rId43"/>
    <p:sldId id="289" r:id="rId44"/>
    <p:sldId id="290" r:id="rId45"/>
    <p:sldId id="275" r:id="rId46"/>
    <p:sldId id="291" r:id="rId47"/>
    <p:sldId id="312" r:id="rId48"/>
    <p:sldId id="292" r:id="rId49"/>
    <p:sldId id="304" r:id="rId50"/>
    <p:sldId id="305" r:id="rId51"/>
    <p:sldId id="298" r:id="rId52"/>
    <p:sldId id="306" r:id="rId53"/>
    <p:sldId id="308" r:id="rId54"/>
    <p:sldId id="309" r:id="rId55"/>
    <p:sldId id="294" r:id="rId56"/>
    <p:sldId id="295" r:id="rId57"/>
    <p:sldId id="276" r:id="rId58"/>
    <p:sldId id="296" r:id="rId59"/>
    <p:sldId id="297" r:id="rId60"/>
    <p:sldId id="316" r:id="rId61"/>
    <p:sldId id="315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DC33E8-F8CF-4463-BEBB-2678DE3631D8}">
          <p14:sldIdLst>
            <p14:sldId id="256"/>
            <p14:sldId id="257"/>
          </p14:sldIdLst>
        </p14:section>
        <p14:section name="无标题节" id="{2707E410-B898-41CB-B595-10840AB9E0A8}">
          <p14:sldIdLst>
            <p14:sldId id="271"/>
            <p14:sldId id="258"/>
            <p14:sldId id="300"/>
            <p14:sldId id="272"/>
            <p14:sldId id="303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13"/>
            <p14:sldId id="270"/>
            <p14:sldId id="274"/>
            <p14:sldId id="277"/>
            <p14:sldId id="278"/>
            <p14:sldId id="320"/>
            <p14:sldId id="279"/>
            <p14:sldId id="310"/>
            <p14:sldId id="280"/>
            <p14:sldId id="281"/>
            <p14:sldId id="282"/>
            <p14:sldId id="283"/>
            <p14:sldId id="284"/>
            <p14:sldId id="285"/>
            <p14:sldId id="286"/>
            <p14:sldId id="314"/>
            <p14:sldId id="301"/>
            <p14:sldId id="287"/>
            <p14:sldId id="288"/>
            <p14:sldId id="311"/>
            <p14:sldId id="307"/>
            <p14:sldId id="289"/>
            <p14:sldId id="290"/>
            <p14:sldId id="275"/>
            <p14:sldId id="291"/>
            <p14:sldId id="312"/>
            <p14:sldId id="292"/>
            <p14:sldId id="304"/>
            <p14:sldId id="305"/>
            <p14:sldId id="298"/>
            <p14:sldId id="306"/>
            <p14:sldId id="308"/>
            <p14:sldId id="309"/>
            <p14:sldId id="294"/>
            <p14:sldId id="295"/>
            <p14:sldId id="276"/>
            <p14:sldId id="296"/>
            <p14:sldId id="297"/>
            <p14:sldId id="316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zhu" initials="hz" lastIdx="1" clrIdx="0">
    <p:extLst>
      <p:ext uri="{19B8F6BF-5375-455C-9EA6-DF929625EA0E}">
        <p15:presenceInfo xmlns:p15="http://schemas.microsoft.com/office/powerpoint/2012/main" userId="23b818f4c6f413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00CC"/>
    <a:srgbClr val="CC00CC"/>
    <a:srgbClr val="0000CC"/>
    <a:srgbClr val="990099"/>
    <a:srgbClr val="006666"/>
    <a:srgbClr val="00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84929" autoAdjust="0"/>
  </p:normalViewPr>
  <p:slideViewPr>
    <p:cSldViewPr>
      <p:cViewPr varScale="1">
        <p:scale>
          <a:sx n="61" d="100"/>
          <a:sy n="61" d="100"/>
        </p:scale>
        <p:origin x="133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commentAuthors" Target="commentAuthors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D7FC9AE-DCDE-42C3-A222-6D0A463BB942}" type="datetimeFigureOut">
              <a:rPr lang="zh-CN" altLang="en-US"/>
              <a:pPr/>
              <a:t>2017/3/11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5F9FDF8-663F-4DB8-9652-E44A3E7D6C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1CE979-3AD6-43B4-AFC6-1D2129D66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可实现性</a:t>
            </a:r>
            <a:r>
              <a:rPr lang="en-US" altLang="zh-CN" dirty="0" smtClean="0"/>
              <a:t>:</a:t>
            </a:r>
            <a:r>
              <a:rPr lang="zh-CN" altLang="en-US" dirty="0" smtClean="0"/>
              <a:t>亚格子</a:t>
            </a:r>
            <a:r>
              <a:rPr lang="en-US" altLang="zh-CN" dirty="0" smtClean="0"/>
              <a:t>k&gt;0</a:t>
            </a:r>
            <a:r>
              <a:rPr lang="zh-CN" altLang="en-US" dirty="0" smtClean="0"/>
              <a:t>，实际上有更严格的要求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9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7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5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1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8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2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6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9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240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16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45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北航李晓东</a:t>
            </a:r>
            <a:r>
              <a:rPr lang="en-US" altLang="zh-CN" dirty="0" smtClean="0"/>
              <a:t>DES</a:t>
            </a:r>
          </a:p>
          <a:p>
            <a:r>
              <a:rPr lang="zh-CN" altLang="en-US" dirty="0" smtClean="0"/>
              <a:t>周成</a:t>
            </a:r>
            <a:r>
              <a:rPr lang="en-US" altLang="zh-CN" dirty="0" smtClean="0"/>
              <a:t>2D 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李新亮，高超声速</a:t>
            </a:r>
            <a:r>
              <a:rPr lang="en-US" altLang="zh-CN" dirty="0" smtClean="0"/>
              <a:t>DNS</a:t>
            </a:r>
          </a:p>
          <a:p>
            <a:r>
              <a:rPr lang="en-US" altLang="zh-CN" dirty="0" smtClean="0"/>
              <a:t>Paul</a:t>
            </a:r>
            <a:r>
              <a:rPr lang="en-US" altLang="zh-CN" baseline="0" dirty="0" smtClean="0"/>
              <a:t> Tucker, </a:t>
            </a:r>
            <a:r>
              <a:rPr lang="zh-CN" altLang="en-US" baseline="0" smtClean="0"/>
              <a:t>高阶</a:t>
            </a:r>
            <a:r>
              <a:rPr lang="en-US" altLang="zh-CN" baseline="0" smtClean="0"/>
              <a:t>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9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699584-B007-4058-B873-034E942E31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8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CE979-3AD6-43B4-AFC6-1D2129D66A09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7" descr="fac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5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7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9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0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1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6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7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59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2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3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4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8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9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2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3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4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5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6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7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79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1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3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4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6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7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8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9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2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3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4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5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7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8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9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0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1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2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4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5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6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7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8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9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0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1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2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3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4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6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7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8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19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0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1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2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3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4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5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8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29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0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1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2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3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4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5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6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7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8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39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0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1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2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3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4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5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6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7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8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49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0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51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pic>
        <p:nvPicPr>
          <p:cNvPr id="152" name="Picture 198" descr="圆形图标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204" descr="LAST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205" descr="中文图标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6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4213" y="1773238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727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729413" cy="2371725"/>
          </a:xfrm>
          <a:ln w="38100"/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5" name="Rectangle 16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156" name="Rectangle 1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" name="Rectangle 1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06193-6044-4E0B-AD1E-1F9DA2716F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7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4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99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8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1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2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9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0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7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7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3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6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9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0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8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4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30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92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27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2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9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4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76C9-74A6-4FF4-9725-5D40C1DF0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22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B4E75-5663-4249-9F1F-EAF79F116F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13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BF43B-7B3C-4754-9701-CECE79E12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79500"/>
            <a:ext cx="4241800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2975" y="1079500"/>
            <a:ext cx="4243388" cy="5399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50D65-69E3-46C9-A3BB-E6E041B0BF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741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53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54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1529-775D-4983-8FCD-CC9233B4D8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57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0243-F225-45F6-9ED0-A62A47CAFA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28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8463" y="0"/>
            <a:ext cx="2249487" cy="6478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6063" cy="6478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406F-B20E-49AD-96EF-7ABD02F7C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59606-FFAE-4DA0-B31E-567E7B9ED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7A73-936F-41E8-BA79-DAA7A989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4062-9EAB-4B45-A4D9-F3194E5745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94B0E-4FE1-48C2-8FEB-D60BA5E949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1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2006</a:t>
            </a:r>
            <a:r>
              <a:rPr lang="zh-CN" altLang="en-US" smtClean="0"/>
              <a:t>年</a:t>
            </a:r>
            <a:r>
              <a:rPr lang="en-US" altLang="zh-CN" smtClean="0"/>
              <a:t>4</a:t>
            </a:r>
            <a:r>
              <a:rPr lang="zh-CN" altLang="en-US" smtClean="0"/>
              <a:t>月</a:t>
            </a:r>
            <a:r>
              <a:rPr lang="en-US" altLang="zh-CN" smtClean="0"/>
              <a:t>4</a:t>
            </a:r>
            <a:r>
              <a:rPr lang="zh-CN" altLang="en-US" smtClean="0"/>
              <a:t>日</a:t>
            </a:r>
            <a:endParaRPr lang="en-US" altLang="zh-CN"/>
          </a:p>
        </p:txBody>
      </p:sp>
      <p:sp>
        <p:nvSpPr>
          <p:cNvPr id="312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3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D6C8488-0DC6-435C-9827-D74AA3274A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>
          <a:solidFill>
            <a:srgbClr val="00666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2006</a:t>
            </a:r>
            <a:r>
              <a:rPr lang="zh-CN" altLang="en-US" smtClean="0">
                <a:solidFill>
                  <a:srgbClr val="000000"/>
                </a:solidFill>
              </a:rPr>
              <a:t>年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月</a:t>
            </a:r>
            <a:r>
              <a:rPr lang="en-US" altLang="zh-CN" smtClean="0">
                <a:solidFill>
                  <a:srgbClr val="000000"/>
                </a:solidFill>
              </a:rPr>
              <a:t>4</a:t>
            </a:r>
            <a:r>
              <a:rPr lang="zh-CN" altLang="en-US" smtClean="0">
                <a:solidFill>
                  <a:srgbClr val="000000"/>
                </a:solidFill>
              </a:rPr>
              <a:t>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8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07" descr="face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0" y="0"/>
            <a:chExt cx="4971" cy="4297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3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" name="Freeform 19"/>
            <p:cNvSpPr>
              <a:spLocks noEditPoints="1" noChangeArrowheads="1"/>
            </p:cNvSpPr>
            <p:nvPr/>
          </p:nvSpPr>
          <p:spPr bwMode="auto">
            <a:xfrm>
              <a:off x="3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" name="Freeform 20"/>
            <p:cNvSpPr>
              <a:spLocks noEditPoints="1" noChangeArrowheads="1"/>
            </p:cNvSpPr>
            <p:nvPr/>
          </p:nvSpPr>
          <p:spPr bwMode="auto">
            <a:xfrm>
              <a:off x="3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" name="Freeform 21"/>
            <p:cNvSpPr>
              <a:spLocks noEditPoints="1" noChangeArrowheads="1"/>
            </p:cNvSpPr>
            <p:nvPr/>
          </p:nvSpPr>
          <p:spPr bwMode="auto">
            <a:xfrm>
              <a:off x="3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22"/>
            <p:cNvSpPr>
              <a:spLocks noEditPoints="1" noChangeArrowheads="1"/>
            </p:cNvSpPr>
            <p:nvPr/>
          </p:nvSpPr>
          <p:spPr bwMode="auto">
            <a:xfrm>
              <a:off x="3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3"/>
            <p:cNvSpPr>
              <a:spLocks noEditPoints="1" noChangeArrowheads="1"/>
            </p:cNvSpPr>
            <p:nvPr/>
          </p:nvSpPr>
          <p:spPr bwMode="auto">
            <a:xfrm>
              <a:off x="3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4"/>
            <p:cNvSpPr>
              <a:spLocks noEditPoints="1" noChangeArrowheads="1"/>
            </p:cNvSpPr>
            <p:nvPr/>
          </p:nvSpPr>
          <p:spPr bwMode="auto">
            <a:xfrm>
              <a:off x="3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5"/>
            <p:cNvSpPr>
              <a:spLocks noEditPoints="1" noChangeArrowheads="1"/>
            </p:cNvSpPr>
            <p:nvPr/>
          </p:nvSpPr>
          <p:spPr bwMode="auto">
            <a:xfrm>
              <a:off x="3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6"/>
            <p:cNvSpPr>
              <a:spLocks noEditPoints="1" noChangeArrowheads="1"/>
            </p:cNvSpPr>
            <p:nvPr/>
          </p:nvSpPr>
          <p:spPr bwMode="auto">
            <a:xfrm>
              <a:off x="3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7"/>
            <p:cNvSpPr>
              <a:spLocks noEditPoints="1" noChangeArrowheads="1"/>
            </p:cNvSpPr>
            <p:nvPr/>
          </p:nvSpPr>
          <p:spPr bwMode="auto">
            <a:xfrm>
              <a:off x="3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8"/>
            <p:cNvSpPr>
              <a:spLocks noEditPoints="1" noChangeArrowheads="1"/>
            </p:cNvSpPr>
            <p:nvPr/>
          </p:nvSpPr>
          <p:spPr bwMode="auto">
            <a:xfrm>
              <a:off x="3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29"/>
            <p:cNvSpPr>
              <a:spLocks noChangeArrowheads="1"/>
            </p:cNvSpPr>
            <p:nvPr/>
          </p:nvSpPr>
          <p:spPr bwMode="auto">
            <a:xfrm>
              <a:off x="3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30"/>
            <p:cNvSpPr>
              <a:spLocks noChangeArrowheads="1"/>
            </p:cNvSpPr>
            <p:nvPr/>
          </p:nvSpPr>
          <p:spPr bwMode="auto">
            <a:xfrm>
              <a:off x="48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31"/>
            <p:cNvSpPr>
              <a:spLocks noEditPoints="1" noChangeArrowheads="1"/>
            </p:cNvSpPr>
            <p:nvPr/>
          </p:nvSpPr>
          <p:spPr bwMode="auto">
            <a:xfrm>
              <a:off x="48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32"/>
            <p:cNvSpPr>
              <a:spLocks noEditPoints="1" noChangeArrowheads="1"/>
            </p:cNvSpPr>
            <p:nvPr/>
          </p:nvSpPr>
          <p:spPr bwMode="auto">
            <a:xfrm>
              <a:off x="48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33"/>
            <p:cNvSpPr>
              <a:spLocks noEditPoints="1" noChangeArrowheads="1"/>
            </p:cNvSpPr>
            <p:nvPr/>
          </p:nvSpPr>
          <p:spPr bwMode="auto">
            <a:xfrm>
              <a:off x="48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Freeform 34"/>
            <p:cNvSpPr>
              <a:spLocks noEditPoints="1" noChangeArrowheads="1"/>
            </p:cNvSpPr>
            <p:nvPr/>
          </p:nvSpPr>
          <p:spPr bwMode="auto">
            <a:xfrm>
              <a:off x="48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Freeform 35"/>
            <p:cNvSpPr>
              <a:spLocks noEditPoints="1" noChangeArrowheads="1"/>
            </p:cNvSpPr>
            <p:nvPr/>
          </p:nvSpPr>
          <p:spPr bwMode="auto">
            <a:xfrm>
              <a:off x="48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Freeform 36"/>
            <p:cNvSpPr>
              <a:spLocks noEditPoints="1" noChangeArrowheads="1"/>
            </p:cNvSpPr>
            <p:nvPr/>
          </p:nvSpPr>
          <p:spPr bwMode="auto">
            <a:xfrm>
              <a:off x="48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Freeform 37"/>
            <p:cNvSpPr>
              <a:spLocks noEditPoints="1" noChangeArrowheads="1"/>
            </p:cNvSpPr>
            <p:nvPr/>
          </p:nvSpPr>
          <p:spPr bwMode="auto">
            <a:xfrm>
              <a:off x="48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Freeform 38"/>
            <p:cNvSpPr>
              <a:spLocks noEditPoints="1" noChangeArrowheads="1"/>
            </p:cNvSpPr>
            <p:nvPr/>
          </p:nvSpPr>
          <p:spPr bwMode="auto">
            <a:xfrm>
              <a:off x="48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Freeform 39"/>
            <p:cNvSpPr>
              <a:spLocks noEditPoints="1" noChangeArrowheads="1"/>
            </p:cNvSpPr>
            <p:nvPr/>
          </p:nvSpPr>
          <p:spPr bwMode="auto">
            <a:xfrm>
              <a:off x="48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Freeform 40"/>
            <p:cNvSpPr>
              <a:spLocks noEditPoints="1" noChangeArrowheads="1"/>
            </p:cNvSpPr>
            <p:nvPr/>
          </p:nvSpPr>
          <p:spPr bwMode="auto">
            <a:xfrm>
              <a:off x="48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41"/>
            <p:cNvSpPr>
              <a:spLocks noChangeArrowheads="1"/>
            </p:cNvSpPr>
            <p:nvPr/>
          </p:nvSpPr>
          <p:spPr bwMode="auto">
            <a:xfrm>
              <a:off x="48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42"/>
            <p:cNvSpPr>
              <a:spLocks noChangeArrowheads="1"/>
            </p:cNvSpPr>
            <p:nvPr/>
          </p:nvSpPr>
          <p:spPr bwMode="auto">
            <a:xfrm>
              <a:off x="93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Freeform 43"/>
            <p:cNvSpPr>
              <a:spLocks noEditPoints="1" noChangeArrowheads="1"/>
            </p:cNvSpPr>
            <p:nvPr/>
          </p:nvSpPr>
          <p:spPr bwMode="auto">
            <a:xfrm>
              <a:off x="93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Freeform 44"/>
            <p:cNvSpPr>
              <a:spLocks noEditPoints="1" noChangeArrowheads="1"/>
            </p:cNvSpPr>
            <p:nvPr/>
          </p:nvSpPr>
          <p:spPr bwMode="auto">
            <a:xfrm>
              <a:off x="93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Freeform 45"/>
            <p:cNvSpPr>
              <a:spLocks noEditPoints="1" noChangeArrowheads="1"/>
            </p:cNvSpPr>
            <p:nvPr/>
          </p:nvSpPr>
          <p:spPr bwMode="auto">
            <a:xfrm>
              <a:off x="93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Freeform 46"/>
            <p:cNvSpPr>
              <a:spLocks noEditPoints="1" noChangeArrowheads="1"/>
            </p:cNvSpPr>
            <p:nvPr/>
          </p:nvSpPr>
          <p:spPr bwMode="auto">
            <a:xfrm>
              <a:off x="93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Freeform 47"/>
            <p:cNvSpPr>
              <a:spLocks noEditPoints="1" noChangeArrowheads="1"/>
            </p:cNvSpPr>
            <p:nvPr/>
          </p:nvSpPr>
          <p:spPr bwMode="auto">
            <a:xfrm>
              <a:off x="93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Freeform 48"/>
            <p:cNvSpPr>
              <a:spLocks noEditPoints="1" noChangeArrowheads="1"/>
            </p:cNvSpPr>
            <p:nvPr/>
          </p:nvSpPr>
          <p:spPr bwMode="auto">
            <a:xfrm>
              <a:off x="93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Freeform 49"/>
            <p:cNvSpPr>
              <a:spLocks noEditPoints="1" noChangeArrowheads="1"/>
            </p:cNvSpPr>
            <p:nvPr/>
          </p:nvSpPr>
          <p:spPr bwMode="auto">
            <a:xfrm>
              <a:off x="93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Freeform 50"/>
            <p:cNvSpPr>
              <a:spLocks noEditPoints="1" noChangeArrowheads="1"/>
            </p:cNvSpPr>
            <p:nvPr/>
          </p:nvSpPr>
          <p:spPr bwMode="auto">
            <a:xfrm>
              <a:off x="93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Freeform 51"/>
            <p:cNvSpPr>
              <a:spLocks noEditPoints="1" noChangeArrowheads="1"/>
            </p:cNvSpPr>
            <p:nvPr/>
          </p:nvSpPr>
          <p:spPr bwMode="auto">
            <a:xfrm>
              <a:off x="93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Freeform 52"/>
            <p:cNvSpPr>
              <a:spLocks noEditPoints="1" noChangeArrowheads="1"/>
            </p:cNvSpPr>
            <p:nvPr/>
          </p:nvSpPr>
          <p:spPr bwMode="auto">
            <a:xfrm>
              <a:off x="93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53"/>
            <p:cNvSpPr>
              <a:spLocks noChangeArrowheads="1"/>
            </p:cNvSpPr>
            <p:nvPr/>
          </p:nvSpPr>
          <p:spPr bwMode="auto">
            <a:xfrm>
              <a:off x="93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54"/>
            <p:cNvSpPr>
              <a:spLocks noChangeArrowheads="1"/>
            </p:cNvSpPr>
            <p:nvPr/>
          </p:nvSpPr>
          <p:spPr bwMode="auto">
            <a:xfrm>
              <a:off x="1375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Freeform 55"/>
            <p:cNvSpPr>
              <a:spLocks noEditPoints="1" noChangeArrowheads="1"/>
            </p:cNvSpPr>
            <p:nvPr/>
          </p:nvSpPr>
          <p:spPr bwMode="auto">
            <a:xfrm>
              <a:off x="1375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Freeform 56"/>
            <p:cNvSpPr>
              <a:spLocks noEditPoints="1" noChangeArrowheads="1"/>
            </p:cNvSpPr>
            <p:nvPr/>
          </p:nvSpPr>
          <p:spPr bwMode="auto">
            <a:xfrm>
              <a:off x="1375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Freeform 57"/>
            <p:cNvSpPr>
              <a:spLocks noEditPoints="1" noChangeArrowheads="1"/>
            </p:cNvSpPr>
            <p:nvPr/>
          </p:nvSpPr>
          <p:spPr bwMode="auto">
            <a:xfrm>
              <a:off x="1375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Freeform 58"/>
            <p:cNvSpPr>
              <a:spLocks noEditPoints="1" noChangeArrowheads="1"/>
            </p:cNvSpPr>
            <p:nvPr/>
          </p:nvSpPr>
          <p:spPr bwMode="auto">
            <a:xfrm>
              <a:off x="1375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Freeform 59"/>
            <p:cNvSpPr>
              <a:spLocks noEditPoints="1" noChangeArrowheads="1"/>
            </p:cNvSpPr>
            <p:nvPr/>
          </p:nvSpPr>
          <p:spPr bwMode="auto">
            <a:xfrm>
              <a:off x="1375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Freeform 60"/>
            <p:cNvSpPr>
              <a:spLocks noEditPoints="1" noChangeArrowheads="1"/>
            </p:cNvSpPr>
            <p:nvPr/>
          </p:nvSpPr>
          <p:spPr bwMode="auto">
            <a:xfrm>
              <a:off x="1375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Freeform 61"/>
            <p:cNvSpPr>
              <a:spLocks noEditPoints="1" noChangeArrowheads="1"/>
            </p:cNvSpPr>
            <p:nvPr/>
          </p:nvSpPr>
          <p:spPr bwMode="auto">
            <a:xfrm>
              <a:off x="1375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Freeform 62"/>
            <p:cNvSpPr>
              <a:spLocks noEditPoints="1" noChangeArrowheads="1"/>
            </p:cNvSpPr>
            <p:nvPr/>
          </p:nvSpPr>
          <p:spPr bwMode="auto">
            <a:xfrm>
              <a:off x="1375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Freeform 63"/>
            <p:cNvSpPr>
              <a:spLocks noEditPoints="1" noChangeArrowheads="1"/>
            </p:cNvSpPr>
            <p:nvPr/>
          </p:nvSpPr>
          <p:spPr bwMode="auto">
            <a:xfrm>
              <a:off x="1375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Freeform 64"/>
            <p:cNvSpPr>
              <a:spLocks noEditPoints="1" noChangeArrowheads="1"/>
            </p:cNvSpPr>
            <p:nvPr/>
          </p:nvSpPr>
          <p:spPr bwMode="auto">
            <a:xfrm>
              <a:off x="1375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65"/>
            <p:cNvSpPr>
              <a:spLocks noChangeArrowheads="1"/>
            </p:cNvSpPr>
            <p:nvPr/>
          </p:nvSpPr>
          <p:spPr bwMode="auto">
            <a:xfrm>
              <a:off x="1375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66"/>
            <p:cNvSpPr>
              <a:spLocks noChangeArrowheads="1"/>
            </p:cNvSpPr>
            <p:nvPr/>
          </p:nvSpPr>
          <p:spPr bwMode="auto">
            <a:xfrm>
              <a:off x="1820" y="0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Freeform 67"/>
            <p:cNvSpPr>
              <a:spLocks noEditPoints="1" noChangeArrowheads="1"/>
            </p:cNvSpPr>
            <p:nvPr/>
          </p:nvSpPr>
          <p:spPr bwMode="auto">
            <a:xfrm>
              <a:off x="1820" y="202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Freeform 68"/>
            <p:cNvSpPr>
              <a:spLocks noEditPoints="1" noChangeArrowheads="1"/>
            </p:cNvSpPr>
            <p:nvPr/>
          </p:nvSpPr>
          <p:spPr bwMode="auto">
            <a:xfrm>
              <a:off x="1820" y="607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Freeform 69"/>
            <p:cNvSpPr>
              <a:spLocks noEditPoints="1" noChangeArrowheads="1"/>
            </p:cNvSpPr>
            <p:nvPr/>
          </p:nvSpPr>
          <p:spPr bwMode="auto">
            <a:xfrm>
              <a:off x="1820" y="101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Freeform 70"/>
            <p:cNvSpPr>
              <a:spLocks noEditPoints="1" noChangeArrowheads="1"/>
            </p:cNvSpPr>
            <p:nvPr/>
          </p:nvSpPr>
          <p:spPr bwMode="auto">
            <a:xfrm>
              <a:off x="1820" y="141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Freeform 71"/>
            <p:cNvSpPr>
              <a:spLocks noEditPoints="1" noChangeArrowheads="1"/>
            </p:cNvSpPr>
            <p:nvPr/>
          </p:nvSpPr>
          <p:spPr bwMode="auto">
            <a:xfrm>
              <a:off x="1820" y="182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Freeform 72"/>
            <p:cNvSpPr>
              <a:spLocks noEditPoints="1" noChangeArrowheads="1"/>
            </p:cNvSpPr>
            <p:nvPr/>
          </p:nvSpPr>
          <p:spPr bwMode="auto">
            <a:xfrm>
              <a:off x="1820" y="2224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Freeform 73"/>
            <p:cNvSpPr>
              <a:spLocks noEditPoints="1" noChangeArrowheads="1"/>
            </p:cNvSpPr>
            <p:nvPr/>
          </p:nvSpPr>
          <p:spPr bwMode="auto">
            <a:xfrm>
              <a:off x="1820" y="2629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Freeform 74"/>
            <p:cNvSpPr>
              <a:spLocks noEditPoints="1" noChangeArrowheads="1"/>
            </p:cNvSpPr>
            <p:nvPr/>
          </p:nvSpPr>
          <p:spPr bwMode="auto">
            <a:xfrm>
              <a:off x="1820" y="303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Freeform 75"/>
            <p:cNvSpPr>
              <a:spLocks noEditPoints="1" noChangeArrowheads="1"/>
            </p:cNvSpPr>
            <p:nvPr/>
          </p:nvSpPr>
          <p:spPr bwMode="auto">
            <a:xfrm>
              <a:off x="1820" y="3438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Freeform 76"/>
            <p:cNvSpPr>
              <a:spLocks noEditPoints="1" noChangeArrowheads="1"/>
            </p:cNvSpPr>
            <p:nvPr/>
          </p:nvSpPr>
          <p:spPr bwMode="auto">
            <a:xfrm>
              <a:off x="1820" y="384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77"/>
            <p:cNvSpPr>
              <a:spLocks noChangeArrowheads="1"/>
            </p:cNvSpPr>
            <p:nvPr/>
          </p:nvSpPr>
          <p:spPr bwMode="auto">
            <a:xfrm>
              <a:off x="1820" y="4246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78"/>
            <p:cNvSpPr>
              <a:spLocks noChangeArrowheads="1"/>
            </p:cNvSpPr>
            <p:nvPr/>
          </p:nvSpPr>
          <p:spPr bwMode="auto">
            <a:xfrm>
              <a:off x="227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Freeform 79"/>
            <p:cNvSpPr>
              <a:spLocks noEditPoints="1" noChangeArrowheads="1"/>
            </p:cNvSpPr>
            <p:nvPr/>
          </p:nvSpPr>
          <p:spPr bwMode="auto">
            <a:xfrm>
              <a:off x="227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Freeform 80"/>
            <p:cNvSpPr>
              <a:spLocks noEditPoints="1" noChangeArrowheads="1"/>
            </p:cNvSpPr>
            <p:nvPr/>
          </p:nvSpPr>
          <p:spPr bwMode="auto">
            <a:xfrm>
              <a:off x="227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Freeform 81"/>
            <p:cNvSpPr>
              <a:spLocks noEditPoints="1" noChangeArrowheads="1"/>
            </p:cNvSpPr>
            <p:nvPr/>
          </p:nvSpPr>
          <p:spPr bwMode="auto">
            <a:xfrm>
              <a:off x="227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Freeform 82"/>
            <p:cNvSpPr>
              <a:spLocks noEditPoints="1" noChangeArrowheads="1"/>
            </p:cNvSpPr>
            <p:nvPr/>
          </p:nvSpPr>
          <p:spPr bwMode="auto">
            <a:xfrm>
              <a:off x="227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4" name="Freeform 83"/>
            <p:cNvSpPr>
              <a:spLocks noEditPoints="1" noChangeArrowheads="1"/>
            </p:cNvSpPr>
            <p:nvPr/>
          </p:nvSpPr>
          <p:spPr bwMode="auto">
            <a:xfrm>
              <a:off x="227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5" name="Freeform 84"/>
            <p:cNvSpPr>
              <a:spLocks noEditPoints="1" noChangeArrowheads="1"/>
            </p:cNvSpPr>
            <p:nvPr/>
          </p:nvSpPr>
          <p:spPr bwMode="auto">
            <a:xfrm>
              <a:off x="227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6" name="Freeform 85"/>
            <p:cNvSpPr>
              <a:spLocks noEditPoints="1" noChangeArrowheads="1"/>
            </p:cNvSpPr>
            <p:nvPr/>
          </p:nvSpPr>
          <p:spPr bwMode="auto">
            <a:xfrm>
              <a:off x="227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7" name="Freeform 86"/>
            <p:cNvSpPr>
              <a:spLocks noEditPoints="1" noChangeArrowheads="1"/>
            </p:cNvSpPr>
            <p:nvPr/>
          </p:nvSpPr>
          <p:spPr bwMode="auto">
            <a:xfrm>
              <a:off x="227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8" name="Freeform 87"/>
            <p:cNvSpPr>
              <a:spLocks noEditPoints="1" noChangeArrowheads="1"/>
            </p:cNvSpPr>
            <p:nvPr/>
          </p:nvSpPr>
          <p:spPr bwMode="auto">
            <a:xfrm>
              <a:off x="227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9" name="Freeform 88"/>
            <p:cNvSpPr>
              <a:spLocks noEditPoints="1" noChangeArrowheads="1"/>
            </p:cNvSpPr>
            <p:nvPr/>
          </p:nvSpPr>
          <p:spPr bwMode="auto">
            <a:xfrm>
              <a:off x="227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0" name="Rectangle 89"/>
            <p:cNvSpPr>
              <a:spLocks noChangeArrowheads="1"/>
            </p:cNvSpPr>
            <p:nvPr/>
          </p:nvSpPr>
          <p:spPr bwMode="auto">
            <a:xfrm>
              <a:off x="227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1" name="Rectangle 90"/>
            <p:cNvSpPr>
              <a:spLocks noChangeArrowheads="1"/>
            </p:cNvSpPr>
            <p:nvPr/>
          </p:nvSpPr>
          <p:spPr bwMode="auto">
            <a:xfrm>
              <a:off x="271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2" name="Freeform 91"/>
            <p:cNvSpPr>
              <a:spLocks noEditPoints="1" noChangeArrowheads="1"/>
            </p:cNvSpPr>
            <p:nvPr/>
          </p:nvSpPr>
          <p:spPr bwMode="auto">
            <a:xfrm>
              <a:off x="271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3" name="Freeform 92"/>
            <p:cNvSpPr>
              <a:spLocks noEditPoints="1" noChangeArrowheads="1"/>
            </p:cNvSpPr>
            <p:nvPr/>
          </p:nvSpPr>
          <p:spPr bwMode="auto">
            <a:xfrm>
              <a:off x="271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4" name="Freeform 93"/>
            <p:cNvSpPr>
              <a:spLocks noEditPoints="1" noChangeArrowheads="1"/>
            </p:cNvSpPr>
            <p:nvPr/>
          </p:nvSpPr>
          <p:spPr bwMode="auto">
            <a:xfrm>
              <a:off x="271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5" name="Freeform 94"/>
            <p:cNvSpPr>
              <a:spLocks noEditPoints="1" noChangeArrowheads="1"/>
            </p:cNvSpPr>
            <p:nvPr/>
          </p:nvSpPr>
          <p:spPr bwMode="auto">
            <a:xfrm>
              <a:off x="271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6" name="Freeform 95"/>
            <p:cNvSpPr>
              <a:spLocks noEditPoints="1" noChangeArrowheads="1"/>
            </p:cNvSpPr>
            <p:nvPr/>
          </p:nvSpPr>
          <p:spPr bwMode="auto">
            <a:xfrm>
              <a:off x="271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7" name="Freeform 96"/>
            <p:cNvSpPr>
              <a:spLocks noEditPoints="1" noChangeArrowheads="1"/>
            </p:cNvSpPr>
            <p:nvPr/>
          </p:nvSpPr>
          <p:spPr bwMode="auto">
            <a:xfrm>
              <a:off x="271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8" name="Freeform 97"/>
            <p:cNvSpPr>
              <a:spLocks noEditPoints="1" noChangeArrowheads="1"/>
            </p:cNvSpPr>
            <p:nvPr/>
          </p:nvSpPr>
          <p:spPr bwMode="auto">
            <a:xfrm>
              <a:off x="271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9" name="Freeform 98"/>
            <p:cNvSpPr>
              <a:spLocks noEditPoints="1" noChangeArrowheads="1"/>
            </p:cNvSpPr>
            <p:nvPr/>
          </p:nvSpPr>
          <p:spPr bwMode="auto">
            <a:xfrm>
              <a:off x="271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0" name="Freeform 99"/>
            <p:cNvSpPr>
              <a:spLocks noEditPoints="1" noChangeArrowheads="1"/>
            </p:cNvSpPr>
            <p:nvPr/>
          </p:nvSpPr>
          <p:spPr bwMode="auto">
            <a:xfrm>
              <a:off x="271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1" name="Freeform 100"/>
            <p:cNvSpPr>
              <a:spLocks noEditPoints="1" noChangeArrowheads="1"/>
            </p:cNvSpPr>
            <p:nvPr/>
          </p:nvSpPr>
          <p:spPr bwMode="auto">
            <a:xfrm>
              <a:off x="271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2" name="Rectangle 101"/>
            <p:cNvSpPr>
              <a:spLocks noChangeArrowheads="1"/>
            </p:cNvSpPr>
            <p:nvPr/>
          </p:nvSpPr>
          <p:spPr bwMode="auto">
            <a:xfrm>
              <a:off x="271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3" name="Rectangle 102"/>
            <p:cNvSpPr>
              <a:spLocks noChangeArrowheads="1"/>
            </p:cNvSpPr>
            <p:nvPr/>
          </p:nvSpPr>
          <p:spPr bwMode="auto">
            <a:xfrm>
              <a:off x="316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4" name="Freeform 103"/>
            <p:cNvSpPr>
              <a:spLocks noEditPoints="1" noChangeArrowheads="1"/>
            </p:cNvSpPr>
            <p:nvPr/>
          </p:nvSpPr>
          <p:spPr bwMode="auto">
            <a:xfrm>
              <a:off x="316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5" name="Freeform 104"/>
            <p:cNvSpPr>
              <a:spLocks noEditPoints="1" noChangeArrowheads="1"/>
            </p:cNvSpPr>
            <p:nvPr/>
          </p:nvSpPr>
          <p:spPr bwMode="auto">
            <a:xfrm>
              <a:off x="316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6" name="Freeform 105"/>
            <p:cNvSpPr>
              <a:spLocks noEditPoints="1" noChangeArrowheads="1"/>
            </p:cNvSpPr>
            <p:nvPr/>
          </p:nvSpPr>
          <p:spPr bwMode="auto">
            <a:xfrm>
              <a:off x="316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7" name="Freeform 106"/>
            <p:cNvSpPr>
              <a:spLocks noEditPoints="1" noChangeArrowheads="1"/>
            </p:cNvSpPr>
            <p:nvPr/>
          </p:nvSpPr>
          <p:spPr bwMode="auto">
            <a:xfrm>
              <a:off x="316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8" name="Freeform 107"/>
            <p:cNvSpPr>
              <a:spLocks noEditPoints="1" noChangeArrowheads="1"/>
            </p:cNvSpPr>
            <p:nvPr/>
          </p:nvSpPr>
          <p:spPr bwMode="auto">
            <a:xfrm>
              <a:off x="316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9" name="Freeform 108"/>
            <p:cNvSpPr>
              <a:spLocks noEditPoints="1" noChangeArrowheads="1"/>
            </p:cNvSpPr>
            <p:nvPr/>
          </p:nvSpPr>
          <p:spPr bwMode="auto">
            <a:xfrm>
              <a:off x="316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0" name="Freeform 109"/>
            <p:cNvSpPr>
              <a:spLocks noEditPoints="1" noChangeArrowheads="1"/>
            </p:cNvSpPr>
            <p:nvPr/>
          </p:nvSpPr>
          <p:spPr bwMode="auto">
            <a:xfrm>
              <a:off x="316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1" name="Freeform 110"/>
            <p:cNvSpPr>
              <a:spLocks noEditPoints="1" noChangeArrowheads="1"/>
            </p:cNvSpPr>
            <p:nvPr/>
          </p:nvSpPr>
          <p:spPr bwMode="auto">
            <a:xfrm>
              <a:off x="316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2" name="Freeform 111"/>
            <p:cNvSpPr>
              <a:spLocks noEditPoints="1" noChangeArrowheads="1"/>
            </p:cNvSpPr>
            <p:nvPr/>
          </p:nvSpPr>
          <p:spPr bwMode="auto">
            <a:xfrm>
              <a:off x="316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3" name="Freeform 112"/>
            <p:cNvSpPr>
              <a:spLocks noEditPoints="1" noChangeArrowheads="1"/>
            </p:cNvSpPr>
            <p:nvPr/>
          </p:nvSpPr>
          <p:spPr bwMode="auto">
            <a:xfrm>
              <a:off x="316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4" name="Rectangle 113"/>
            <p:cNvSpPr>
              <a:spLocks noChangeArrowheads="1"/>
            </p:cNvSpPr>
            <p:nvPr/>
          </p:nvSpPr>
          <p:spPr bwMode="auto">
            <a:xfrm>
              <a:off x="316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5" name="Rectangle 114"/>
            <p:cNvSpPr>
              <a:spLocks noChangeArrowheads="1"/>
            </p:cNvSpPr>
            <p:nvPr/>
          </p:nvSpPr>
          <p:spPr bwMode="auto">
            <a:xfrm>
              <a:off x="361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6" name="Freeform 115"/>
            <p:cNvSpPr>
              <a:spLocks noEditPoints="1" noChangeArrowheads="1"/>
            </p:cNvSpPr>
            <p:nvPr/>
          </p:nvSpPr>
          <p:spPr bwMode="auto">
            <a:xfrm>
              <a:off x="361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7" name="Freeform 116"/>
            <p:cNvSpPr>
              <a:spLocks noEditPoints="1" noChangeArrowheads="1"/>
            </p:cNvSpPr>
            <p:nvPr/>
          </p:nvSpPr>
          <p:spPr bwMode="auto">
            <a:xfrm>
              <a:off x="361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8" name="Freeform 117"/>
            <p:cNvSpPr>
              <a:spLocks noEditPoints="1" noChangeArrowheads="1"/>
            </p:cNvSpPr>
            <p:nvPr/>
          </p:nvSpPr>
          <p:spPr bwMode="auto">
            <a:xfrm>
              <a:off x="361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9" name="Freeform 118"/>
            <p:cNvSpPr>
              <a:spLocks noEditPoints="1" noChangeArrowheads="1"/>
            </p:cNvSpPr>
            <p:nvPr/>
          </p:nvSpPr>
          <p:spPr bwMode="auto">
            <a:xfrm>
              <a:off x="361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0" name="Freeform 119"/>
            <p:cNvSpPr>
              <a:spLocks noEditPoints="1" noChangeArrowheads="1"/>
            </p:cNvSpPr>
            <p:nvPr/>
          </p:nvSpPr>
          <p:spPr bwMode="auto">
            <a:xfrm>
              <a:off x="361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" name="Freeform 120"/>
            <p:cNvSpPr>
              <a:spLocks noEditPoints="1" noChangeArrowheads="1"/>
            </p:cNvSpPr>
            <p:nvPr/>
          </p:nvSpPr>
          <p:spPr bwMode="auto">
            <a:xfrm>
              <a:off x="361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" name="Freeform 121"/>
            <p:cNvSpPr>
              <a:spLocks noEditPoints="1" noChangeArrowheads="1"/>
            </p:cNvSpPr>
            <p:nvPr/>
          </p:nvSpPr>
          <p:spPr bwMode="auto">
            <a:xfrm>
              <a:off x="361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3" name="Freeform 122"/>
            <p:cNvSpPr>
              <a:spLocks noEditPoints="1" noChangeArrowheads="1"/>
            </p:cNvSpPr>
            <p:nvPr/>
          </p:nvSpPr>
          <p:spPr bwMode="auto">
            <a:xfrm>
              <a:off x="361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4" name="Freeform 123"/>
            <p:cNvSpPr>
              <a:spLocks noEditPoints="1" noChangeArrowheads="1"/>
            </p:cNvSpPr>
            <p:nvPr/>
          </p:nvSpPr>
          <p:spPr bwMode="auto">
            <a:xfrm>
              <a:off x="361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5" name="Freeform 124"/>
            <p:cNvSpPr>
              <a:spLocks noEditPoints="1" noChangeArrowheads="1"/>
            </p:cNvSpPr>
            <p:nvPr/>
          </p:nvSpPr>
          <p:spPr bwMode="auto">
            <a:xfrm>
              <a:off x="361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6" name="Rectangle 125"/>
            <p:cNvSpPr>
              <a:spLocks noChangeArrowheads="1"/>
            </p:cNvSpPr>
            <p:nvPr/>
          </p:nvSpPr>
          <p:spPr bwMode="auto">
            <a:xfrm>
              <a:off x="361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7" name="Rectangle 126"/>
            <p:cNvSpPr>
              <a:spLocks noChangeArrowheads="1"/>
            </p:cNvSpPr>
            <p:nvPr/>
          </p:nvSpPr>
          <p:spPr bwMode="auto">
            <a:xfrm>
              <a:off x="4056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8" name="Freeform 127"/>
            <p:cNvSpPr>
              <a:spLocks noEditPoints="1" noChangeArrowheads="1"/>
            </p:cNvSpPr>
            <p:nvPr/>
          </p:nvSpPr>
          <p:spPr bwMode="auto">
            <a:xfrm>
              <a:off x="4056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9" name="Freeform 128"/>
            <p:cNvSpPr>
              <a:spLocks noEditPoints="1" noChangeArrowheads="1"/>
            </p:cNvSpPr>
            <p:nvPr/>
          </p:nvSpPr>
          <p:spPr bwMode="auto">
            <a:xfrm>
              <a:off x="4056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0" name="Freeform 129"/>
            <p:cNvSpPr>
              <a:spLocks noEditPoints="1" noChangeArrowheads="1"/>
            </p:cNvSpPr>
            <p:nvPr/>
          </p:nvSpPr>
          <p:spPr bwMode="auto">
            <a:xfrm>
              <a:off x="4056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1" name="Freeform 130"/>
            <p:cNvSpPr>
              <a:spLocks noEditPoints="1" noChangeArrowheads="1"/>
            </p:cNvSpPr>
            <p:nvPr/>
          </p:nvSpPr>
          <p:spPr bwMode="auto">
            <a:xfrm>
              <a:off x="4056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2" name="Freeform 131"/>
            <p:cNvSpPr>
              <a:spLocks noEditPoints="1" noChangeArrowheads="1"/>
            </p:cNvSpPr>
            <p:nvPr/>
          </p:nvSpPr>
          <p:spPr bwMode="auto">
            <a:xfrm>
              <a:off x="4056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3" name="Freeform 132"/>
            <p:cNvSpPr>
              <a:spLocks noEditPoints="1" noChangeArrowheads="1"/>
            </p:cNvSpPr>
            <p:nvPr/>
          </p:nvSpPr>
          <p:spPr bwMode="auto">
            <a:xfrm>
              <a:off x="4056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4" name="Freeform 133"/>
            <p:cNvSpPr>
              <a:spLocks noEditPoints="1" noChangeArrowheads="1"/>
            </p:cNvSpPr>
            <p:nvPr/>
          </p:nvSpPr>
          <p:spPr bwMode="auto">
            <a:xfrm>
              <a:off x="4056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5" name="Freeform 134"/>
            <p:cNvSpPr>
              <a:spLocks noEditPoints="1" noChangeArrowheads="1"/>
            </p:cNvSpPr>
            <p:nvPr/>
          </p:nvSpPr>
          <p:spPr bwMode="auto">
            <a:xfrm>
              <a:off x="4056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6" name="Freeform 135"/>
            <p:cNvSpPr>
              <a:spLocks noEditPoints="1" noChangeArrowheads="1"/>
            </p:cNvSpPr>
            <p:nvPr/>
          </p:nvSpPr>
          <p:spPr bwMode="auto">
            <a:xfrm>
              <a:off x="4056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7" name="Freeform 136"/>
            <p:cNvSpPr>
              <a:spLocks noEditPoints="1" noChangeArrowheads="1"/>
            </p:cNvSpPr>
            <p:nvPr/>
          </p:nvSpPr>
          <p:spPr bwMode="auto">
            <a:xfrm>
              <a:off x="4056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8" name="Rectangle 137"/>
            <p:cNvSpPr>
              <a:spLocks noChangeArrowheads="1"/>
            </p:cNvSpPr>
            <p:nvPr/>
          </p:nvSpPr>
          <p:spPr bwMode="auto">
            <a:xfrm>
              <a:off x="4056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9" name="Rectangle 138"/>
            <p:cNvSpPr>
              <a:spLocks noChangeArrowheads="1"/>
            </p:cNvSpPr>
            <p:nvPr/>
          </p:nvSpPr>
          <p:spPr bwMode="auto">
            <a:xfrm>
              <a:off x="450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0" name="Freeform 139"/>
            <p:cNvSpPr>
              <a:spLocks noEditPoints="1" noChangeArrowheads="1"/>
            </p:cNvSpPr>
            <p:nvPr/>
          </p:nvSpPr>
          <p:spPr bwMode="auto">
            <a:xfrm>
              <a:off x="450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1" name="Freeform 140"/>
            <p:cNvSpPr>
              <a:spLocks noEditPoints="1" noChangeArrowheads="1"/>
            </p:cNvSpPr>
            <p:nvPr/>
          </p:nvSpPr>
          <p:spPr bwMode="auto">
            <a:xfrm>
              <a:off x="450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2" name="Freeform 141"/>
            <p:cNvSpPr>
              <a:spLocks noEditPoints="1" noChangeArrowheads="1"/>
            </p:cNvSpPr>
            <p:nvPr/>
          </p:nvSpPr>
          <p:spPr bwMode="auto">
            <a:xfrm>
              <a:off x="450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3" name="Freeform 142"/>
            <p:cNvSpPr>
              <a:spLocks noEditPoints="1" noChangeArrowheads="1"/>
            </p:cNvSpPr>
            <p:nvPr/>
          </p:nvSpPr>
          <p:spPr bwMode="auto">
            <a:xfrm>
              <a:off x="450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4" name="Freeform 143"/>
            <p:cNvSpPr>
              <a:spLocks noEditPoints="1" noChangeArrowheads="1"/>
            </p:cNvSpPr>
            <p:nvPr/>
          </p:nvSpPr>
          <p:spPr bwMode="auto">
            <a:xfrm>
              <a:off x="450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5" name="Freeform 144"/>
            <p:cNvSpPr>
              <a:spLocks noEditPoints="1" noChangeArrowheads="1"/>
            </p:cNvSpPr>
            <p:nvPr/>
          </p:nvSpPr>
          <p:spPr bwMode="auto">
            <a:xfrm>
              <a:off x="450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6" name="Freeform 145"/>
            <p:cNvSpPr>
              <a:spLocks noEditPoints="1" noChangeArrowheads="1"/>
            </p:cNvSpPr>
            <p:nvPr/>
          </p:nvSpPr>
          <p:spPr bwMode="auto">
            <a:xfrm>
              <a:off x="450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7" name="Freeform 146"/>
            <p:cNvSpPr>
              <a:spLocks noEditPoints="1" noChangeArrowheads="1"/>
            </p:cNvSpPr>
            <p:nvPr/>
          </p:nvSpPr>
          <p:spPr bwMode="auto">
            <a:xfrm>
              <a:off x="450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8" name="Freeform 147"/>
            <p:cNvSpPr>
              <a:spLocks noEditPoints="1" noChangeArrowheads="1"/>
            </p:cNvSpPr>
            <p:nvPr/>
          </p:nvSpPr>
          <p:spPr bwMode="auto">
            <a:xfrm>
              <a:off x="450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9" name="Freeform 148"/>
            <p:cNvSpPr>
              <a:spLocks noEditPoints="1" noChangeArrowheads="1"/>
            </p:cNvSpPr>
            <p:nvPr/>
          </p:nvSpPr>
          <p:spPr bwMode="auto">
            <a:xfrm>
              <a:off x="450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0" name="Rectangle 149"/>
            <p:cNvSpPr>
              <a:spLocks noChangeArrowheads="1"/>
            </p:cNvSpPr>
            <p:nvPr/>
          </p:nvSpPr>
          <p:spPr bwMode="auto">
            <a:xfrm>
              <a:off x="450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1" name="Rectangle 150"/>
            <p:cNvSpPr>
              <a:spLocks noChangeArrowheads="1"/>
            </p:cNvSpPr>
            <p:nvPr/>
          </p:nvSpPr>
          <p:spPr bwMode="auto">
            <a:xfrm>
              <a:off x="4951" y="0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2" name="Freeform 151"/>
            <p:cNvSpPr>
              <a:spLocks noEditPoints="1" noChangeArrowheads="1"/>
            </p:cNvSpPr>
            <p:nvPr/>
          </p:nvSpPr>
          <p:spPr bwMode="auto">
            <a:xfrm>
              <a:off x="4951" y="202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3" name="Freeform 152"/>
            <p:cNvSpPr>
              <a:spLocks noEditPoints="1" noChangeArrowheads="1"/>
            </p:cNvSpPr>
            <p:nvPr/>
          </p:nvSpPr>
          <p:spPr bwMode="auto">
            <a:xfrm>
              <a:off x="4951" y="607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4" name="Freeform 153"/>
            <p:cNvSpPr>
              <a:spLocks noEditPoints="1" noChangeArrowheads="1"/>
            </p:cNvSpPr>
            <p:nvPr/>
          </p:nvSpPr>
          <p:spPr bwMode="auto">
            <a:xfrm>
              <a:off x="4951" y="101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5" name="Freeform 154"/>
            <p:cNvSpPr>
              <a:spLocks noEditPoints="1" noChangeArrowheads="1"/>
            </p:cNvSpPr>
            <p:nvPr/>
          </p:nvSpPr>
          <p:spPr bwMode="auto">
            <a:xfrm>
              <a:off x="4951" y="141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6" name="Freeform 155"/>
            <p:cNvSpPr>
              <a:spLocks noEditPoints="1" noChangeArrowheads="1"/>
            </p:cNvSpPr>
            <p:nvPr/>
          </p:nvSpPr>
          <p:spPr bwMode="auto">
            <a:xfrm>
              <a:off x="4951" y="182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7" name="Freeform 156"/>
            <p:cNvSpPr>
              <a:spLocks noEditPoints="1" noChangeArrowheads="1"/>
            </p:cNvSpPr>
            <p:nvPr/>
          </p:nvSpPr>
          <p:spPr bwMode="auto">
            <a:xfrm>
              <a:off x="4951" y="2224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8" name="Freeform 157"/>
            <p:cNvSpPr>
              <a:spLocks noEditPoints="1" noChangeArrowheads="1"/>
            </p:cNvSpPr>
            <p:nvPr/>
          </p:nvSpPr>
          <p:spPr bwMode="auto">
            <a:xfrm>
              <a:off x="4951" y="2629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9" name="Freeform 158"/>
            <p:cNvSpPr>
              <a:spLocks noEditPoints="1" noChangeArrowheads="1"/>
            </p:cNvSpPr>
            <p:nvPr/>
          </p:nvSpPr>
          <p:spPr bwMode="auto">
            <a:xfrm>
              <a:off x="4951" y="303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0" name="Freeform 159"/>
            <p:cNvSpPr>
              <a:spLocks noEditPoints="1" noChangeArrowheads="1"/>
            </p:cNvSpPr>
            <p:nvPr/>
          </p:nvSpPr>
          <p:spPr bwMode="auto">
            <a:xfrm>
              <a:off x="4951" y="3438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1" name="Freeform 160"/>
            <p:cNvSpPr>
              <a:spLocks noEditPoints="1" noChangeArrowheads="1"/>
            </p:cNvSpPr>
            <p:nvPr/>
          </p:nvSpPr>
          <p:spPr bwMode="auto">
            <a:xfrm>
              <a:off x="4951" y="384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0 h 60"/>
                <a:gd name="T4" fmla="*/ 4 w 4"/>
                <a:gd name="T5" fmla="*/ 20 h 60"/>
                <a:gd name="T6" fmla="*/ 4 w 4"/>
                <a:gd name="T7" fmla="*/ 0 h 60"/>
                <a:gd name="T8" fmla="*/ 0 w 4"/>
                <a:gd name="T9" fmla="*/ 0 h 60"/>
                <a:gd name="T10" fmla="*/ 0 w 4"/>
                <a:gd name="T11" fmla="*/ 40 h 60"/>
                <a:gd name="T12" fmla="*/ 0 w 4"/>
                <a:gd name="T13" fmla="*/ 60 h 60"/>
                <a:gd name="T14" fmla="*/ 4 w 4"/>
                <a:gd name="T15" fmla="*/ 60 h 60"/>
                <a:gd name="T16" fmla="*/ 4 w 4"/>
                <a:gd name="T17" fmla="*/ 40 h 60"/>
                <a:gd name="T18" fmla="*/ 0 w 4"/>
                <a:gd name="T19" fmla="*/ 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"/>
                <a:gd name="T31" fmla="*/ 0 h 60"/>
                <a:gd name="T32" fmla="*/ 4 w 4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2" name="Rectangle 161"/>
            <p:cNvSpPr>
              <a:spLocks noChangeArrowheads="1"/>
            </p:cNvSpPr>
            <p:nvPr/>
          </p:nvSpPr>
          <p:spPr bwMode="auto">
            <a:xfrm>
              <a:off x="4951" y="4246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3" name="Freeform 162"/>
            <p:cNvSpPr>
              <a:spLocks noChangeArrowheads="1"/>
            </p:cNvSpPr>
            <p:nvPr/>
          </p:nvSpPr>
          <p:spPr bwMode="auto">
            <a:xfrm>
              <a:off x="0" y="3281"/>
              <a:ext cx="20" cy="1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0 60000 65536"/>
                <a:gd name="T5" fmla="*/ 0 60000 65536"/>
                <a:gd name="T6" fmla="*/ 0 w 4"/>
                <a:gd name="T7" fmla="*/ 0 h 2"/>
                <a:gd name="T8" fmla="*/ 4 w 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29" name="Picture 198" descr="圆形图标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9001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4" descr="LAST-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979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05" descr="中文图标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0"/>
            <a:ext cx="1476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0"/>
            <a:ext cx="8997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3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58775" y="10795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79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2006年4月4日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80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81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2A8C81-A6C1-4768-8188-3BFAA74BC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C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C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400" kern="1200">
          <a:solidFill>
            <a:srgbClr val="00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kern="1200">
          <a:solidFill>
            <a:srgbClr val="99009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9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11" Type="http://schemas.openxmlformats.org/officeDocument/2006/relationships/image" Target="../media/image38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35.wmf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6.wmf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0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3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zh-CN" altLang="zh-CN" dirty="0"/>
              <a:t>基于通量重构方法</a:t>
            </a:r>
            <a:r>
              <a:rPr lang="zh-CN" altLang="zh-CN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高</a:t>
            </a:r>
            <a:r>
              <a:rPr lang="zh-CN" altLang="zh-CN" dirty="0"/>
              <a:t>精度湍流模拟研究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 smtClean="0"/>
              <a:t>博士研究生：朱辉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dirty="0"/>
              <a:t>指导</a:t>
            </a:r>
            <a:r>
              <a:rPr lang="zh-CN" altLang="en-US" dirty="0" smtClean="0"/>
              <a:t>教师：符松 教授</a:t>
            </a:r>
            <a:endParaRPr lang="en-US" altLang="zh-CN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dirty="0" smtClean="0"/>
              <a:t>2017.3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42" y="0"/>
            <a:ext cx="4463058" cy="20598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通量重构方法（</a:t>
            </a:r>
            <a:r>
              <a:rPr lang="en-US" altLang="zh-CN" dirty="0" smtClean="0"/>
              <a:t>FR/CPR</a:t>
            </a:r>
            <a:r>
              <a:rPr lang="zh-CN" altLang="en-US" dirty="0" smtClean="0"/>
              <a:t>）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lux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econstruction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orrection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rocedure via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econstruction</a:t>
            </a:r>
          </a:p>
          <a:p>
            <a:r>
              <a:rPr lang="en-US" altLang="zh-CN" dirty="0" smtClean="0"/>
              <a:t>Huynh 2007 </a:t>
            </a:r>
          </a:p>
          <a:p>
            <a:r>
              <a:rPr lang="zh-CN" altLang="en-US" dirty="0" smtClean="0"/>
              <a:t>节点型有限单元法</a:t>
            </a:r>
            <a:r>
              <a:rPr lang="en-US" altLang="zh-CN" dirty="0"/>
              <a:t> </a:t>
            </a:r>
            <a:r>
              <a:rPr lang="en-US" altLang="zh-CN" dirty="0" smtClean="0"/>
              <a:t>(Nodal FEM)</a:t>
            </a:r>
          </a:p>
          <a:p>
            <a:pPr lvl="1"/>
            <a:r>
              <a:rPr lang="zh-CN" altLang="en-US" dirty="0"/>
              <a:t>单元</a:t>
            </a:r>
            <a:r>
              <a:rPr lang="zh-CN" altLang="en-US" dirty="0" smtClean="0"/>
              <a:t>内多自由度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无显式数值积分</a:t>
            </a:r>
            <a:endParaRPr lang="en-US" altLang="zh-CN" dirty="0" smtClean="0"/>
          </a:p>
          <a:p>
            <a:r>
              <a:rPr lang="zh-CN" altLang="en-US" dirty="0"/>
              <a:t>统一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r>
              <a:rPr lang="zh-CN" altLang="en-US" dirty="0"/>
              <a:t>不同</a:t>
            </a:r>
            <a:r>
              <a:rPr lang="zh-CN" altLang="en-US" dirty="0" smtClean="0"/>
              <a:t>的修正系数对应了不同的高阶方法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通量重构方法（</a:t>
            </a:r>
            <a:r>
              <a:rPr lang="en-US" altLang="zh-CN" dirty="0"/>
              <a:t>FR/CPR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Solution Points &amp; Flux Points</a:t>
            </a:r>
          </a:p>
          <a:p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Solution Points</a:t>
            </a:r>
            <a:r>
              <a:rPr lang="zh-CN" altLang="en-US" dirty="0"/>
              <a:t>上的值重构出多项式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r>
              <a:rPr lang="zh-CN" altLang="en-US" dirty="0" smtClean="0"/>
              <a:t>单元</a:t>
            </a:r>
            <a:r>
              <a:rPr lang="zh-CN" altLang="en-US" dirty="0"/>
              <a:t>界面：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/>
              <a:t>FVM</a:t>
            </a:r>
            <a:r>
              <a:rPr lang="zh-CN" altLang="en-US" dirty="0"/>
              <a:t>，用</a:t>
            </a:r>
            <a:r>
              <a:rPr lang="en-US" altLang="zh-CN" dirty="0"/>
              <a:t>Riemann Solver</a:t>
            </a:r>
            <a:r>
              <a:rPr lang="zh-CN" altLang="en-US" dirty="0"/>
              <a:t>算连续</a:t>
            </a:r>
            <a:r>
              <a:rPr lang="zh-CN" altLang="en-US" dirty="0" smtClean="0"/>
              <a:t>通量</a:t>
            </a:r>
            <a:endParaRPr lang="en-US" altLang="zh-CN" dirty="0" smtClean="0"/>
          </a:p>
          <a:p>
            <a:r>
              <a:rPr lang="zh-CN" altLang="en-US" dirty="0" smtClean="0"/>
              <a:t>修正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利用单元界面的连续通量修正多项式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6264275" y="-4962"/>
            <a:ext cx="2879725" cy="3109912"/>
            <a:chOff x="6012158" y="2780928"/>
            <a:chExt cx="2880001" cy="3111278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6257924" y="0"/>
            <a:ext cx="2879725" cy="3109912"/>
            <a:chOff x="6012158" y="2780928"/>
            <a:chExt cx="2880001" cy="3111278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9" y="2780928"/>
              <a:ext cx="2880000" cy="173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58" y="4653136"/>
              <a:ext cx="2880000" cy="12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411760" y="1196752"/>
          <a:ext cx="1652617" cy="85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9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1652617" cy="85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(1)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双曲守恒律：                    </a:t>
            </a:r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上加权积分，权函数</a:t>
            </a:r>
            <a:r>
              <a:rPr lang="en-US" altLang="zh-CN" dirty="0" smtClean="0"/>
              <a:t>W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目标：消去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，获得微分形式的</a:t>
            </a:r>
            <a:r>
              <a:rPr lang="en-US" altLang="zh-CN" dirty="0" smtClean="0"/>
              <a:t>FEM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r>
              <a:rPr lang="zh-CN" altLang="en-US" dirty="0" smtClean="0"/>
              <a:t>第二项，分部积分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FEM</a:t>
            </a:r>
            <a:r>
              <a:rPr lang="zh-CN" altLang="en-US" dirty="0" smtClean="0"/>
              <a:t>：在单元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上，用不高于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次的多项式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近似</a:t>
            </a:r>
            <a:r>
              <a:rPr lang="en-US" altLang="zh-CN" dirty="0" smtClean="0"/>
              <a:t>U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84469"/>
              </p:ext>
            </p:extLst>
          </p:nvPr>
        </p:nvGraphicFramePr>
        <p:xfrm>
          <a:off x="2843808" y="836712"/>
          <a:ext cx="23717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8" name="Equation" r:id="rId4" imgW="1143000" imgH="393700" progId="Equation.DSMT4">
                  <p:embed/>
                </p:oleObj>
              </mc:Choice>
              <mc:Fallback>
                <p:oleObj name="Equation" r:id="rId4" imgW="1143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836712"/>
                        <a:ext cx="23717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67050" y="2068513"/>
          <a:ext cx="28654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9" name="Equation" r:id="rId6" imgW="1524000" imgH="469900" progId="Equation.DSMT4">
                  <p:embed/>
                </p:oleObj>
              </mc:Choice>
              <mc:Fallback>
                <p:oleObj name="Equation" r:id="rId6" imgW="1524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068513"/>
                        <a:ext cx="286543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55775" y="3816350"/>
          <a:ext cx="56594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0" name="Equation" r:id="rId8" imgW="3009900" imgH="457200" progId="Equation.DSMT4">
                  <p:embed/>
                </p:oleObj>
              </mc:Choice>
              <mc:Fallback>
                <p:oleObj name="Equation" r:id="rId8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816350"/>
                        <a:ext cx="5659438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50988" y="5538788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1" name="Equation" r:id="rId10" imgW="3136900" imgH="457200" progId="Equation.DSMT4">
                  <p:embed/>
                </p:oleObj>
              </mc:Choice>
              <mc:Fallback>
                <p:oleObj name="Equation" r:id="rId10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5538788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64785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Adaptive high-order methods in computational fluid </a:t>
            </a:r>
            <a:r>
              <a:rPr lang="en-US" altLang="zh-CN" dirty="0" smtClean="0">
                <a:solidFill>
                  <a:srgbClr val="000000"/>
                </a:solidFill>
              </a:rPr>
              <a:t>dynamics, </a:t>
            </a:r>
            <a:r>
              <a:rPr lang="en-US" altLang="zh-CN" dirty="0" err="1" smtClean="0">
                <a:solidFill>
                  <a:srgbClr val="000000"/>
                </a:solidFill>
              </a:rPr>
              <a:t>Ch</a:t>
            </a:r>
            <a:r>
              <a:rPr lang="en-US" altLang="zh-CN" dirty="0" smtClean="0">
                <a:solidFill>
                  <a:srgbClr val="000000"/>
                </a:solidFill>
              </a:rPr>
              <a:t> 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面积分项：两侧存在间断，受到相邻单元影响，用</a:t>
            </a:r>
            <a:r>
              <a:rPr lang="en-US" altLang="zh-CN" dirty="0" smtClean="0"/>
              <a:t>Riemann Solver</a:t>
            </a:r>
            <a:r>
              <a:rPr lang="zh-CN" altLang="en-US" dirty="0" smtClean="0"/>
              <a:t>计算：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代入上式，并对第三项再用分部积分</a:t>
            </a:r>
            <a:r>
              <a:rPr lang="en-US" altLang="zh-CN" dirty="0" smtClean="0"/>
              <a:t>+Gauss</a:t>
            </a:r>
            <a:r>
              <a:rPr lang="zh-CN" altLang="en-US" dirty="0" smtClean="0"/>
              <a:t>公式：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记</a:t>
            </a:r>
            <a:endParaRPr lang="en-US" altLang="zh-CN" dirty="0" smtClean="0"/>
          </a:p>
          <a:p>
            <a:r>
              <a:rPr lang="zh-CN" altLang="en-US" dirty="0" smtClean="0"/>
              <a:t>到此为止，所有的</a:t>
            </a:r>
            <a:r>
              <a:rPr lang="en-US" altLang="zh-CN" dirty="0" smtClean="0"/>
              <a:t>W</a:t>
            </a:r>
            <a:r>
              <a:rPr lang="zh-CN" altLang="en-US" dirty="0" smtClean="0"/>
              <a:t>都已经不含导数，仅有第二项包含面积分，只需将这一项写成体积分即可消去</a:t>
            </a:r>
            <a:r>
              <a:rPr lang="en-US" altLang="zh-CN" dirty="0" smtClean="0"/>
              <a:t>W</a:t>
            </a:r>
            <a:endParaRPr lang="zh-CN" altLang="en-US" dirty="0" smtClean="0"/>
          </a:p>
        </p:txBody>
      </p:sp>
      <p:graphicFrame>
        <p:nvGraphicFramePr>
          <p:cNvPr id="14340" name="对象 3"/>
          <p:cNvGraphicFramePr>
            <a:graphicFrameLocks noChangeAspect="1"/>
          </p:cNvGraphicFramePr>
          <p:nvPr/>
        </p:nvGraphicFramePr>
        <p:xfrm>
          <a:off x="1550988" y="836613"/>
          <a:ext cx="589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2" name="Equation" r:id="rId3" imgW="3136900" imgH="457200" progId="Equation.DSMT4">
                  <p:embed/>
                </p:oleObj>
              </mc:Choice>
              <mc:Fallback>
                <p:oleObj name="Equation" r:id="rId3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836613"/>
                        <a:ext cx="589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0938" y="2714625"/>
          <a:ext cx="4513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3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714625"/>
                        <a:ext cx="4513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79513" y="3721100"/>
          <a:ext cx="663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4" name="Equation" r:id="rId7" imgW="3530600" imgH="457200" progId="Equation.DSMT4">
                  <p:embed/>
                </p:oleObj>
              </mc:Choice>
              <mc:Fallback>
                <p:oleObj name="Equation" r:id="rId7" imgW="3530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721100"/>
                        <a:ext cx="663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16025" y="4878388"/>
          <a:ext cx="28876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5" name="Equation" r:id="rId9" imgW="1473200" imgH="279400" progId="Equation.DSMT4">
                  <p:embed/>
                </p:oleObj>
              </mc:Choice>
              <mc:Fallback>
                <p:oleObj name="Equation" r:id="rId9" imgW="1473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78388"/>
                        <a:ext cx="288766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对第二项引入</a:t>
            </a:r>
            <a:r>
              <a:rPr lang="en-US" altLang="zh-CN" smtClean="0"/>
              <a:t>lift operator</a:t>
            </a:r>
            <a:r>
              <a:rPr lang="zh-CN" altLang="en-US" smtClean="0"/>
              <a:t>，将面积分写成体积分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FEM</a:t>
            </a:r>
            <a:r>
              <a:rPr lang="zh-CN" altLang="en-US" smtClean="0"/>
              <a:t>：对线性守恒律，已经将方程投影到了多项式空间上，可以直接用数值方法求解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5364" name="对象 3"/>
          <p:cNvGraphicFramePr>
            <a:graphicFrameLocks noChangeAspect="1"/>
          </p:cNvGraphicFramePr>
          <p:nvPr/>
        </p:nvGraphicFramePr>
        <p:xfrm>
          <a:off x="1728788" y="765175"/>
          <a:ext cx="55403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6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765175"/>
                        <a:ext cx="55403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6575" y="2217738"/>
          <a:ext cx="284321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7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217738"/>
                        <a:ext cx="284321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11438" y="3062288"/>
          <a:ext cx="37734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8" name="Equation" r:id="rId7" imgW="2006600" imgH="469900" progId="Equation.DSMT4">
                  <p:embed/>
                </p:oleObj>
              </mc:Choice>
              <mc:Fallback>
                <p:oleObj name="Equation" r:id="rId7" imgW="2006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062288"/>
                        <a:ext cx="37734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8013" y="4052888"/>
          <a:ext cx="26987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9" name="Equation" r:id="rId9" imgW="1435100" imgH="393700" progId="Equation.DSMT4">
                  <p:embed/>
                </p:oleObj>
              </mc:Choice>
              <mc:Fallback>
                <p:oleObj name="Equation" r:id="rId9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4052888"/>
                        <a:ext cx="26987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数学推导</a:t>
            </a:r>
            <a:r>
              <a:rPr lang="en-US" altLang="zh-CN" dirty="0" smtClean="0"/>
              <a:t>(4)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对非线性守恒律，散度项一般不在多项式空间内，需要再做一次投影：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采用拉格朗日多项式（</a:t>
            </a:r>
            <a:r>
              <a:rPr lang="en-US" altLang="zh-CN" dirty="0" smtClean="0"/>
              <a:t>LP</a:t>
            </a:r>
            <a:r>
              <a:rPr lang="zh-CN" altLang="en-US" dirty="0" smtClean="0"/>
              <a:t>）或者链式规则（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）近似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最终形式：在每个单元内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微分形式，避免了数值积分，比</a:t>
            </a:r>
            <a:r>
              <a:rPr lang="en-US" altLang="zh-CN" dirty="0" smtClean="0"/>
              <a:t>DG</a:t>
            </a:r>
            <a:r>
              <a:rPr lang="zh-CN" altLang="en-US" dirty="0" smtClean="0"/>
              <a:t>省计算量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每个单元仅受到相邻单元影响，数值格式是紧致的，边界条件实施较简单，容易并行化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aphicFrame>
        <p:nvGraphicFramePr>
          <p:cNvPr id="16388" name="对象 3"/>
          <p:cNvGraphicFramePr>
            <a:graphicFrameLocks noChangeAspect="1"/>
          </p:cNvGraphicFramePr>
          <p:nvPr>
            <p:extLst/>
          </p:nvPr>
        </p:nvGraphicFramePr>
        <p:xfrm>
          <a:off x="2627784" y="1936353"/>
          <a:ext cx="36083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Equation" r:id="rId3" imgW="1916868" imgH="393529" progId="Equation.DSMT4">
                  <p:embed/>
                </p:oleObj>
              </mc:Choice>
              <mc:Fallback>
                <p:oleObj name="Equation" r:id="rId3" imgW="191686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36353"/>
                        <a:ext cx="3608387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4"/>
          <p:cNvGraphicFramePr>
            <a:graphicFrameLocks noChangeAspect="1"/>
          </p:cNvGraphicFramePr>
          <p:nvPr>
            <p:extLst/>
          </p:nvPr>
        </p:nvGraphicFramePr>
        <p:xfrm>
          <a:off x="2843683" y="3551236"/>
          <a:ext cx="31765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Equation" r:id="rId5" imgW="1688367" imgH="393529" progId="Equation.DSMT4">
                  <p:embed/>
                </p:oleObj>
              </mc:Choice>
              <mc:Fallback>
                <p:oleObj name="Equation" r:id="rId5" imgW="168836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683" y="3551236"/>
                        <a:ext cx="31765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粘性项的计算</a:t>
            </a:r>
            <a:r>
              <a:rPr lang="en-US" altLang="zh-CN" dirty="0" smtClean="0"/>
              <a:t>: BR2</a:t>
            </a:r>
            <a:r>
              <a:rPr lang="zh-CN" altLang="en-US" dirty="0" smtClean="0"/>
              <a:t>格式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4357241" cy="5399088"/>
          </a:xfrm>
        </p:spPr>
        <p:txBody>
          <a:bodyPr/>
          <a:lstStyle/>
          <a:p>
            <a:r>
              <a:rPr lang="zh-CN" altLang="en-US" dirty="0"/>
              <a:t>简单处理 </a:t>
            </a:r>
            <a:r>
              <a:rPr lang="en-US" altLang="zh-CN" dirty="0"/>
              <a:t>= </a:t>
            </a:r>
            <a:r>
              <a:rPr lang="zh-CN" altLang="en-US" dirty="0"/>
              <a:t>“危险的”非物理解</a:t>
            </a:r>
            <a:endParaRPr lang="en-US" altLang="zh-CN" dirty="0"/>
          </a:p>
          <a:p>
            <a:pPr lvl="1"/>
            <a:r>
              <a:rPr lang="zh-CN" altLang="en-US" dirty="0"/>
              <a:t>本单元梯度也需要修正过程，否则不守恒</a:t>
            </a:r>
            <a:endParaRPr lang="en-US" altLang="zh-CN" dirty="0"/>
          </a:p>
          <a:p>
            <a:pPr lvl="1"/>
            <a:r>
              <a:rPr lang="zh-CN" altLang="en-US" dirty="0"/>
              <a:t>边界处梯度不能直接平均！</a:t>
            </a:r>
            <a:r>
              <a:rPr lang="en-US" altLang="zh-CN" dirty="0"/>
              <a:t>(Cockburn &amp; Shu 1998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尽可能紧致！</a:t>
            </a:r>
            <a:endParaRPr lang="en-US" altLang="zh-CN" dirty="0" smtClean="0"/>
          </a:p>
          <a:p>
            <a:r>
              <a:rPr lang="en-US" altLang="zh-CN" dirty="0" err="1" smtClean="0"/>
              <a:t>Bassi-Rebay</a:t>
            </a:r>
            <a:r>
              <a:rPr lang="en-US" altLang="zh-CN" dirty="0" smtClean="0"/>
              <a:t> 2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Bassi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Rebay</a:t>
            </a:r>
            <a:r>
              <a:rPr lang="en-US" altLang="zh-CN" dirty="0" smtClean="0"/>
              <a:t> (2000), for DG</a:t>
            </a:r>
          </a:p>
          <a:p>
            <a:pPr lvl="1"/>
            <a:r>
              <a:rPr lang="en-US" altLang="zh-CN" dirty="0" smtClean="0"/>
              <a:t>Huynh (2009): </a:t>
            </a:r>
            <a:r>
              <a:rPr lang="zh-CN" altLang="en-US" dirty="0" smtClean="0"/>
              <a:t>“翻译”到</a:t>
            </a:r>
            <a:r>
              <a:rPr lang="en-US" altLang="zh-CN" dirty="0" smtClean="0"/>
              <a:t>CPR</a:t>
            </a:r>
            <a:r>
              <a:rPr lang="zh-CN" altLang="en-US" dirty="0" smtClean="0"/>
              <a:t>框架下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>
            <p:extLst/>
          </p:nvPr>
        </p:nvGraphicFramePr>
        <p:xfrm>
          <a:off x="4860032" y="1988840"/>
          <a:ext cx="4270375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9" name="Equation" r:id="rId3" imgW="2336800" imgH="1549400" progId="Equation.DSMT4">
                  <p:embed/>
                </p:oleObj>
              </mc:Choice>
              <mc:Fallback>
                <p:oleObj name="Equation" r:id="rId3" imgW="2336800" imgH="154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88840"/>
                        <a:ext cx="4270375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计算程序</a:t>
            </a:r>
            <a:r>
              <a:rPr lang="en-US" altLang="zh-CN" dirty="0" smtClean="0"/>
              <a:t>MUSIC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</a:t>
            </a:r>
            <a:r>
              <a:rPr lang="zh-CN" altLang="en-US" dirty="0"/>
              <a:t>物理</a:t>
            </a:r>
            <a:r>
              <a:rPr lang="zh-CN" altLang="en-US" dirty="0" smtClean="0"/>
              <a:t>场模拟程序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Mu</a:t>
            </a:r>
            <a:r>
              <a:rPr lang="en-US" altLang="zh-CN" dirty="0" smtClean="0"/>
              <a:t>ltiphysics </a:t>
            </a:r>
            <a:r>
              <a:rPr lang="en-US" altLang="zh-CN" dirty="0" smtClean="0">
                <a:solidFill>
                  <a:schemeClr val="tx2"/>
                </a:solidFill>
              </a:rPr>
              <a:t>Si</a:t>
            </a:r>
            <a:r>
              <a:rPr lang="en-US" altLang="zh-CN" dirty="0" smtClean="0"/>
              <a:t>mulation </a:t>
            </a:r>
            <a:r>
              <a:rPr lang="en-US" altLang="zh-CN" dirty="0" smtClean="0">
                <a:solidFill>
                  <a:schemeClr val="tx2"/>
                </a:solidFill>
              </a:rPr>
              <a:t>C</a:t>
            </a:r>
            <a:r>
              <a:rPr lang="en-US" altLang="zh-CN" dirty="0" smtClean="0"/>
              <a:t>ode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原始版本由</a:t>
            </a:r>
            <a:r>
              <a:rPr lang="en-US" altLang="zh-CN" dirty="0" smtClean="0"/>
              <a:t>ZJ Wang</a:t>
            </a:r>
            <a:r>
              <a:rPr lang="zh-CN" altLang="en-US" dirty="0" smtClean="0"/>
              <a:t>教授课题组开发</a:t>
            </a:r>
            <a:endParaRPr lang="en-US" altLang="zh-CN" dirty="0" smtClean="0"/>
          </a:p>
          <a:p>
            <a:r>
              <a:rPr lang="zh-CN" altLang="en-US" dirty="0" smtClean="0"/>
              <a:t>现代化程序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编写，使用</a:t>
            </a:r>
            <a:r>
              <a:rPr lang="en-US" altLang="zh-CN" dirty="0" err="1" smtClean="0"/>
              <a:t>Petsc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预留多物理场求解接口</a:t>
            </a:r>
            <a:endParaRPr lang="en-US" altLang="zh-CN" dirty="0" smtClean="0"/>
          </a:p>
          <a:p>
            <a:r>
              <a:rPr lang="zh-CN" altLang="en-US" dirty="0" smtClean="0"/>
              <a:t>并行计算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MPI</a:t>
            </a:r>
            <a:r>
              <a:rPr lang="zh-CN" altLang="en-US" dirty="0" smtClean="0"/>
              <a:t>，支持大规模并行（目前最多使用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进程并行）</a:t>
            </a:r>
            <a:endParaRPr lang="en-US" altLang="zh-CN" dirty="0" smtClean="0"/>
          </a:p>
          <a:p>
            <a:r>
              <a:rPr lang="zh-CN" altLang="en-US" dirty="0" smtClean="0"/>
              <a:t>新型数值方法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hp</a:t>
            </a:r>
            <a:r>
              <a:rPr lang="en-US" altLang="zh-CN" dirty="0" smtClean="0"/>
              <a:t> adaptation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测试算例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491" r="5478" b="3998"/>
          <a:stretch/>
        </p:blipFill>
        <p:spPr>
          <a:xfrm>
            <a:off x="5904000" y="0"/>
            <a:ext cx="3240000" cy="2923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0101" r="8934" b="62600"/>
          <a:stretch/>
        </p:blipFill>
        <p:spPr>
          <a:xfrm>
            <a:off x="144016" y="853046"/>
            <a:ext cx="5580112" cy="168701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255173"/>
            <a:ext cx="324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内容占位符 4"/>
          <p:cNvGraphicFramePr>
            <a:graphicFrameLocks/>
          </p:cNvGraphicFramePr>
          <p:nvPr>
            <p:extLst/>
          </p:nvPr>
        </p:nvGraphicFramePr>
        <p:xfrm>
          <a:off x="165652" y="2758255"/>
          <a:ext cx="5184700" cy="3932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75"/>
                <a:gridCol w="1296175"/>
                <a:gridCol w="1296175"/>
                <a:gridCol w="1296175"/>
              </a:tblGrid>
              <a:tr h="33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Theoretical</a:t>
                      </a:r>
                      <a:r>
                        <a:rPr lang="en-US" altLang="zh-CN" sz="1800" baseline="0" dirty="0" smtClean="0"/>
                        <a:t> Order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Grid Size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L2 Error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Actual Order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3.060e-2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7.295e-3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1.933e-3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1.99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7.406e-3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1.032e-3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1.385e-4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10*10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1.358e-3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20*20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1.028e-4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  <a:tr h="28021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40*40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>
                          <a:solidFill>
                            <a:schemeClr val="tx1"/>
                          </a:solidFill>
                        </a:rPr>
                        <a:t>7.330e-6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3.77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5" marB="4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/>
              <a:t>高精度隐式大涡模拟研究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en-US" altLang="zh-CN" dirty="0" smtClean="0"/>
          </a:p>
          <a:p>
            <a:r>
              <a:rPr lang="zh-CN" altLang="en-US" dirty="0"/>
              <a:t>通量</a:t>
            </a:r>
            <a:r>
              <a:rPr lang="zh-CN" altLang="en-US" dirty="0" smtClean="0"/>
              <a:t>重构方法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精度隐式大涡模拟研究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台阶转捩流动研究</a:t>
            </a:r>
            <a:endParaRPr lang="en-US" altLang="zh-CN" dirty="0" smtClean="0"/>
          </a:p>
          <a:p>
            <a:r>
              <a:rPr lang="zh-CN" altLang="en-US" dirty="0" smtClean="0"/>
              <a:t>结论与展望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Large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“过滤”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解析大尺度，模化小尺度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存在普适的频谱性质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可能存在普适的模型</a:t>
            </a:r>
            <a:endParaRPr lang="en-US" altLang="zh-CN" dirty="0" smtClean="0"/>
          </a:p>
          <a:p>
            <a:r>
              <a:rPr lang="zh-CN" altLang="en-US" dirty="0" smtClean="0"/>
              <a:t>常见模型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Dynamic 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Scale Similarity</a:t>
            </a:r>
          </a:p>
          <a:p>
            <a:pPr lvl="1"/>
            <a:r>
              <a:rPr lang="en-US" altLang="zh-CN" dirty="0" smtClean="0"/>
              <a:t>Mixing Model = </a:t>
            </a:r>
            <a:r>
              <a:rPr lang="en-US" altLang="zh-CN" dirty="0" err="1" smtClean="0"/>
              <a:t>Smagorinsky</a:t>
            </a:r>
            <a:r>
              <a:rPr lang="en-US" altLang="zh-CN" dirty="0" smtClean="0"/>
              <a:t> + Scale Similarity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Implicit LES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25" y="1072758"/>
            <a:ext cx="3867150" cy="37909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7452320" y="1340768"/>
            <a:ext cx="0" cy="2952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62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 smtClean="0"/>
              <a:t>Smagorinsky</a:t>
            </a:r>
            <a:r>
              <a:rPr lang="zh-CN" altLang="en-US" dirty="0" smtClean="0"/>
              <a:t>模型的缺陷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4861297" cy="539908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混合长假设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缺乏物理基础</a:t>
            </a:r>
            <a:endParaRPr lang="en-US" altLang="zh-CN" dirty="0" smtClean="0"/>
          </a:p>
          <a:p>
            <a:r>
              <a:rPr lang="zh-CN" altLang="en-US" dirty="0" smtClean="0"/>
              <a:t>纯耗散性</a:t>
            </a:r>
            <a:endParaRPr lang="en-US" altLang="zh-CN" dirty="0" smtClean="0"/>
          </a:p>
          <a:p>
            <a:r>
              <a:rPr lang="zh-CN" altLang="en-US" dirty="0" smtClean="0"/>
              <a:t>“可实现性” </a:t>
            </a:r>
            <a:endParaRPr lang="en-US" altLang="zh-CN" dirty="0" smtClean="0"/>
          </a:p>
          <a:p>
            <a:r>
              <a:rPr lang="zh-CN" altLang="en-US" dirty="0" smtClean="0"/>
              <a:t>壁</a:t>
            </a:r>
            <a:r>
              <a:rPr lang="zh-CN" altLang="en-US" dirty="0"/>
              <a:t>面极限</a:t>
            </a:r>
            <a:r>
              <a:rPr lang="en-US" altLang="zh-CN" dirty="0"/>
              <a:t>SGS</a:t>
            </a:r>
            <a:r>
              <a:rPr lang="zh-CN" altLang="en-US" dirty="0"/>
              <a:t>应力不</a:t>
            </a:r>
            <a:r>
              <a:rPr lang="zh-CN" altLang="en-US" dirty="0" smtClean="0"/>
              <a:t>等于零</a:t>
            </a:r>
            <a:endParaRPr lang="en-US" altLang="zh-CN" dirty="0" smtClean="0"/>
          </a:p>
          <a:p>
            <a:r>
              <a:rPr lang="zh-CN" altLang="en-US" dirty="0" smtClean="0"/>
              <a:t>对于高阶格式，</a:t>
            </a:r>
            <a:r>
              <a:rPr lang="en-US" altLang="zh-CN" dirty="0" smtClean="0"/>
              <a:t>Implicit LES</a:t>
            </a:r>
            <a:r>
              <a:rPr lang="zh-CN" altLang="en-US" dirty="0" smtClean="0"/>
              <a:t>可能优于</a:t>
            </a:r>
            <a:r>
              <a:rPr lang="en-US" altLang="zh-CN" dirty="0" err="1" smtClean="0"/>
              <a:t>Smagorinsky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 and Wang 2015</a:t>
            </a:r>
          </a:p>
          <a:p>
            <a:r>
              <a:rPr lang="zh-CN" altLang="en-US" dirty="0"/>
              <a:t>隐式</a:t>
            </a:r>
            <a:r>
              <a:rPr lang="zh-CN" altLang="en-US" dirty="0" smtClean="0"/>
              <a:t>大涡模拟具有潜力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32147"/>
              </p:ext>
            </p:extLst>
          </p:nvPr>
        </p:nvGraphicFramePr>
        <p:xfrm>
          <a:off x="5821883" y="1268760"/>
          <a:ext cx="24225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0" name="Equation" r:id="rId4" imgW="1180800" imgH="609480" progId="Equation.DSMT4">
                  <p:embed/>
                </p:oleObj>
              </mc:Choice>
              <mc:Fallback>
                <p:oleObj name="Equation" r:id="rId4" imgW="1180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1883" y="1268760"/>
                        <a:ext cx="2422525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3539246" cy="2918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447651"/>
            <a:ext cx="706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Li Y, Wang Z J. A priori and a posteriori evaluations of sub-grid scale models for the Burgers’ equation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0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基于通量重构的隐式大涡模拟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dirty="0"/>
              <a:t>三</a:t>
            </a:r>
            <a:r>
              <a:rPr lang="zh-CN" altLang="en-US" dirty="0" smtClean="0"/>
              <a:t>阶通量重构方法为例（定性分析）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由格式线性分析得出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假设网格尺度处于惯性子区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小于网格尺度时，等效粘性系数随波数增加升高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37800"/>
              </p:ext>
            </p:extLst>
          </p:nvPr>
        </p:nvGraphicFramePr>
        <p:xfrm>
          <a:off x="2017127" y="1668536"/>
          <a:ext cx="205514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2" name="Equation" r:id="rId3" imgW="1218960" imgH="469800" progId="Equation.DSMT4">
                  <p:embed/>
                </p:oleObj>
              </mc:Choice>
              <mc:Fallback>
                <p:oleObj name="Equation" r:id="rId3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127" y="1668536"/>
                        <a:ext cx="2055147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0395" y="6267473"/>
            <a:ext cx="577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Domaradzki</a:t>
            </a:r>
            <a:r>
              <a:rPr lang="en-US" altLang="zh-CN" sz="1400" dirty="0"/>
              <a:t> J A, Xiao Z, </a:t>
            </a:r>
            <a:r>
              <a:rPr lang="en-US" altLang="zh-CN" sz="1400" dirty="0" err="1"/>
              <a:t>Smolarkiewicz</a:t>
            </a:r>
            <a:r>
              <a:rPr lang="en-US" altLang="zh-CN" sz="1400" dirty="0"/>
              <a:t> P K. Effective eddy viscosities </a:t>
            </a:r>
            <a:endParaRPr lang="en-US" altLang="zh-CN" sz="1400" dirty="0" smtClean="0"/>
          </a:p>
          <a:p>
            <a:r>
              <a:rPr lang="en-US" altLang="zh-CN" sz="1400" dirty="0" smtClean="0"/>
              <a:t>in </a:t>
            </a:r>
            <a:r>
              <a:rPr lang="en-US" altLang="zh-CN" sz="1400" dirty="0"/>
              <a:t>implicit large eddy simulations of </a:t>
            </a:r>
            <a:r>
              <a:rPr lang="en-US" altLang="zh-CN" sz="1400" dirty="0" smtClean="0"/>
              <a:t>turbulent flows</a:t>
            </a:r>
            <a:endParaRPr lang="zh-CN" altLang="en-US" sz="1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5206"/>
              </p:ext>
            </p:extLst>
          </p:nvPr>
        </p:nvGraphicFramePr>
        <p:xfrm>
          <a:off x="1182564" y="2623001"/>
          <a:ext cx="8556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3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2564" y="2623001"/>
                        <a:ext cx="8556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76299"/>
              </p:ext>
            </p:extLst>
          </p:nvPr>
        </p:nvGraphicFramePr>
        <p:xfrm>
          <a:off x="2231121" y="4565625"/>
          <a:ext cx="13922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4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1121" y="4565625"/>
                        <a:ext cx="13922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28192"/>
            <a:ext cx="3938634" cy="3501008"/>
          </a:xfrm>
          <a:prstGeom prst="rect">
            <a:avLst/>
          </a:prstGeom>
        </p:spPr>
      </p:pic>
      <p:graphicFrame>
        <p:nvGraphicFramePr>
          <p:cNvPr id="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40656"/>
              </p:ext>
            </p:extLst>
          </p:nvPr>
        </p:nvGraphicFramePr>
        <p:xfrm>
          <a:off x="1182564" y="3109531"/>
          <a:ext cx="14462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5" name="Equation" r:id="rId10" imgW="761669" imgH="393529" progId="Equation.DSMT4">
                  <p:embed/>
                </p:oleObj>
              </mc:Choice>
              <mc:Fallback>
                <p:oleObj name="Equation" r:id="rId10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564" y="3109531"/>
                        <a:ext cx="14462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00255"/>
              </p:ext>
            </p:extLst>
          </p:nvPr>
        </p:nvGraphicFramePr>
        <p:xfrm>
          <a:off x="2831196" y="3231768"/>
          <a:ext cx="2174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6" name="Equation" r:id="rId12" imgW="1155600" imgH="266400" progId="Equation.DSMT4">
                  <p:embed/>
                </p:oleObj>
              </mc:Choice>
              <mc:Fallback>
                <p:oleObj name="Equation" r:id="rId12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196" y="3231768"/>
                        <a:ext cx="2174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(1)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亚临界雷诺数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层流边界层</a:t>
            </a:r>
            <a:r>
              <a:rPr lang="en-US" altLang="zh-CN" kern="0" dirty="0" smtClean="0"/>
              <a:t>+</a:t>
            </a:r>
            <a:r>
              <a:rPr lang="zh-CN" altLang="en-US" kern="0" dirty="0" smtClean="0"/>
              <a:t>湍流尾迹</a:t>
            </a:r>
            <a:endParaRPr lang="en-US" altLang="zh-CN" kern="0" dirty="0"/>
          </a:p>
          <a:p>
            <a:r>
              <a:rPr lang="en-US" altLang="zh-CN" kern="0" dirty="0" smtClean="0"/>
              <a:t>P3</a:t>
            </a:r>
            <a:r>
              <a:rPr lang="zh-CN" altLang="en-US" kern="0" dirty="0" smtClean="0"/>
              <a:t>曲边网格</a:t>
            </a:r>
            <a:endParaRPr lang="en-US" altLang="zh-CN" kern="0" dirty="0" smtClean="0"/>
          </a:p>
          <a:p>
            <a:pPr lvl="1"/>
            <a:r>
              <a:rPr lang="en-US" altLang="zh-CN" dirty="0" smtClean="0"/>
              <a:t>53,910</a:t>
            </a:r>
            <a:r>
              <a:rPr lang="zh-CN" altLang="en-US" dirty="0" smtClean="0"/>
              <a:t>单元数</a:t>
            </a:r>
            <a:endParaRPr lang="en-US" altLang="zh-CN" dirty="0" smtClean="0"/>
          </a:p>
          <a:p>
            <a:pPr lvl="1"/>
            <a:r>
              <a:rPr lang="zh-CN" altLang="en-US" kern="0" dirty="0" smtClean="0"/>
              <a:t>展向</a:t>
            </a:r>
            <a:r>
              <a:rPr lang="en-US" altLang="zh-CN" kern="0" dirty="0" smtClean="0"/>
              <a:t>15</a:t>
            </a:r>
            <a:r>
              <a:rPr lang="zh-CN" altLang="en-US" kern="0" dirty="0" smtClean="0"/>
              <a:t>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三阶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四</a:t>
            </a:r>
            <a:r>
              <a:rPr lang="zh-CN" altLang="en-US" kern="0" dirty="0"/>
              <a:t>阶通量</a:t>
            </a:r>
            <a:r>
              <a:rPr lang="zh-CN" altLang="en-US" kern="0" dirty="0" smtClean="0"/>
              <a:t>重构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初始条件：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均匀场 </a:t>
            </a:r>
            <a:r>
              <a:rPr lang="en-US" altLang="zh-CN" kern="0" dirty="0" smtClean="0"/>
              <a:t>+ </a:t>
            </a:r>
            <a:r>
              <a:rPr lang="zh-CN" altLang="en-US" kern="0" dirty="0" smtClean="0"/>
              <a:t>非对称光滑扰动</a:t>
            </a:r>
            <a:endParaRPr lang="en-US" altLang="zh-CN" kern="0" dirty="0" smtClean="0"/>
          </a:p>
        </p:txBody>
      </p:sp>
      <p:pic>
        <p:nvPicPr>
          <p:cNvPr id="27650" name="Picture 2" descr="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1517" r="514" b="1517"/>
          <a:stretch>
            <a:fillRect/>
          </a:stretch>
        </p:blipFill>
        <p:spPr bwMode="auto">
          <a:xfrm>
            <a:off x="4983072" y="1982449"/>
            <a:ext cx="4089491" cy="26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壁面压力分布</a:t>
            </a:r>
            <a:endParaRPr lang="en-US" altLang="zh-CN" kern="0" dirty="0" smtClean="0"/>
          </a:p>
          <a:p>
            <a:pPr lvl="1"/>
            <a:r>
              <a:rPr lang="zh-CN" altLang="en-US" kern="0" dirty="0"/>
              <a:t>三</a:t>
            </a:r>
            <a:r>
              <a:rPr lang="zh-CN" altLang="en-US" kern="0" dirty="0" smtClean="0"/>
              <a:t>阶、四阶均与实验符合良好</a:t>
            </a:r>
            <a:endParaRPr lang="en-US" altLang="zh-CN" kern="0" dirty="0" smtClean="0"/>
          </a:p>
        </p:txBody>
      </p:sp>
      <p:pic>
        <p:nvPicPr>
          <p:cNvPr id="5122" name="Picture 2" descr="q_0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517" r="345" b="8463"/>
          <a:stretch>
            <a:fillRect/>
          </a:stretch>
        </p:blipFill>
        <p:spPr bwMode="auto">
          <a:xfrm>
            <a:off x="5135472" y="3001966"/>
            <a:ext cx="3396968" cy="301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pressure_w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9537" r="19728" b="1518"/>
          <a:stretch>
            <a:fillRect/>
          </a:stretch>
        </p:blipFill>
        <p:spPr bwMode="auto">
          <a:xfrm>
            <a:off x="1374220" y="2993209"/>
            <a:ext cx="3485812" cy="3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Cylinder at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=3900 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u_wake_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9761" r="9401" b="2539"/>
          <a:stretch>
            <a:fillRect/>
          </a:stretch>
        </p:blipFill>
        <p:spPr bwMode="auto">
          <a:xfrm>
            <a:off x="1056813" y="908125"/>
            <a:ext cx="326428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u_wake_1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8859" r="9042" b="2620"/>
          <a:stretch>
            <a:fillRect/>
          </a:stretch>
        </p:blipFill>
        <p:spPr bwMode="auto">
          <a:xfrm>
            <a:off x="4703837" y="908125"/>
            <a:ext cx="320093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u_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7802" r="8385" b="2791"/>
          <a:stretch>
            <a:fillRect/>
          </a:stretch>
        </p:blipFill>
        <p:spPr bwMode="auto">
          <a:xfrm>
            <a:off x="1096009" y="3844650"/>
            <a:ext cx="320052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uu_x_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0986" r="8759" b="3702"/>
          <a:stretch>
            <a:fillRect/>
          </a:stretch>
        </p:blipFill>
        <p:spPr bwMode="auto">
          <a:xfrm>
            <a:off x="4702672" y="3844650"/>
            <a:ext cx="339307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RANS vs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网格需求低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可以做二维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定常计算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对分离流动模拟能力较弱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用于高阶方法时存在数值困难</a:t>
            </a:r>
            <a:endParaRPr lang="en-US" altLang="zh-CN" dirty="0" smtClean="0"/>
          </a:p>
          <a:p>
            <a:r>
              <a:rPr lang="en-US" altLang="zh-CN" dirty="0" smtClean="0"/>
              <a:t>LES</a:t>
            </a:r>
          </a:p>
          <a:p>
            <a:pPr lvl="1"/>
            <a:r>
              <a:rPr lang="zh-CN" altLang="en-US" dirty="0" smtClean="0"/>
              <a:t>网格需求较高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三维，非定常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面附近的“大涡”尺度很小，大部分网格集中在此区域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Detached Eddy Simulation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en-US" altLang="zh-CN" kern="0" dirty="0" err="1" smtClean="0"/>
              <a:t>Spalart</a:t>
            </a:r>
            <a:r>
              <a:rPr lang="en-US" altLang="zh-CN" kern="0" dirty="0" smtClean="0"/>
              <a:t> 1997, RANS -&gt; LES</a:t>
            </a:r>
          </a:p>
          <a:p>
            <a:pPr>
              <a:buClr>
                <a:srgbClr val="0066CC"/>
              </a:buClr>
            </a:pPr>
            <a:r>
              <a:rPr lang="zh-CN" altLang="en-US" kern="0" dirty="0"/>
              <a:t>改进</a:t>
            </a:r>
            <a:r>
              <a:rPr lang="zh-CN" altLang="en-US" kern="0" dirty="0" smtClean="0"/>
              <a:t>版本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Delayed DES (DDES): </a:t>
            </a:r>
            <a:r>
              <a:rPr lang="zh-CN" altLang="en-US" kern="0" dirty="0" smtClean="0"/>
              <a:t>消除了网格诱导分离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Improved DDES (IDDES): </a:t>
            </a:r>
            <a:r>
              <a:rPr lang="zh-CN" altLang="en-US" kern="0" dirty="0" smtClean="0"/>
              <a:t>消除了</a:t>
            </a:r>
            <a:r>
              <a:rPr lang="en-US" altLang="zh-CN" kern="0" dirty="0" smtClean="0"/>
              <a:t>Log-Layer-Mismatch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依然存在的问题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“灰区”</a:t>
            </a: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37" y="3489210"/>
            <a:ext cx="4635826" cy="2219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708"/>
            <a:ext cx="3190578" cy="2479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891" y="6000790"/>
            <a:ext cx="59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</a:rPr>
              <a:t>A Comprehensive Study of Detached Eddy </a:t>
            </a:r>
            <a:r>
              <a:rPr lang="en-US" altLang="zh-CN" dirty="0" smtClean="0">
                <a:solidFill>
                  <a:srgbClr val="000000"/>
                </a:solidFill>
              </a:rPr>
              <a:t>Simulation, </a:t>
            </a:r>
            <a:r>
              <a:rPr lang="en-US" altLang="zh-CN" dirty="0" err="1" smtClean="0">
                <a:solidFill>
                  <a:srgbClr val="000000"/>
                </a:solidFill>
              </a:rPr>
              <a:t>Mockett</a:t>
            </a:r>
            <a:r>
              <a:rPr lang="en-US" altLang="zh-CN" dirty="0" smtClean="0">
                <a:solidFill>
                  <a:srgbClr val="000000"/>
                </a:solidFill>
              </a:rPr>
              <a:t> 2009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Wall Modelled LES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降低</a:t>
            </a:r>
            <a:r>
              <a:rPr lang="zh-CN" altLang="en-US" kern="0" dirty="0" smtClean="0"/>
              <a:t>壁面附近的网格量需求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三</a:t>
            </a:r>
            <a:r>
              <a:rPr lang="zh-CN" altLang="en-US" kern="0" dirty="0" smtClean="0"/>
              <a:t>种常见策略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改变边界条件：用切应力边界代替无滑移边界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 smtClean="0">
                <a:solidFill>
                  <a:srgbClr val="FF0000"/>
                </a:solidFill>
              </a:rPr>
              <a:t>不稳定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嵌套网格：在壁面附近求解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方程 </a:t>
            </a:r>
            <a:r>
              <a:rPr lang="en-US" altLang="zh-CN" kern="0" dirty="0" smtClean="0">
                <a:solidFill>
                  <a:srgbClr val="FF0000"/>
                </a:solidFill>
              </a:rPr>
              <a:t>(</a:t>
            </a:r>
            <a:r>
              <a:rPr lang="zh-CN" altLang="en-US" kern="0" dirty="0">
                <a:solidFill>
                  <a:srgbClr val="FF0000"/>
                </a:solidFill>
              </a:rPr>
              <a:t>复杂</a:t>
            </a:r>
            <a:r>
              <a:rPr lang="en-US" altLang="zh-CN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涡粘模式：在壁面附近引入</a:t>
            </a:r>
            <a:r>
              <a:rPr lang="en-US" altLang="zh-CN" kern="0" dirty="0" smtClean="0"/>
              <a:t>RANS</a:t>
            </a:r>
            <a:r>
              <a:rPr lang="zh-CN" altLang="en-US" kern="0" dirty="0" smtClean="0"/>
              <a:t>涡粘系数 </a:t>
            </a:r>
            <a:r>
              <a:rPr lang="en-US" altLang="zh-CN" kern="0" dirty="0">
                <a:solidFill>
                  <a:srgbClr val="FF0000"/>
                </a:solidFill>
              </a:rPr>
              <a:t>(</a:t>
            </a:r>
            <a:r>
              <a:rPr lang="en-US" altLang="zh-CN" kern="0" dirty="0" smtClean="0">
                <a:solidFill>
                  <a:srgbClr val="FF0000"/>
                </a:solidFill>
              </a:rPr>
              <a:t>✔</a:t>
            </a:r>
            <a:r>
              <a:rPr lang="zh-CN" altLang="en-US" kern="0" dirty="0" smtClean="0">
                <a:solidFill>
                  <a:srgbClr val="FF0000"/>
                </a:solidFill>
              </a:rPr>
              <a:t>）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54" y="4212309"/>
            <a:ext cx="4844430" cy="2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新型壁面模型设计目标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不求解湍流模式方程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数值刚性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远离壁面区域变为隐式大涡模拟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降低壁面附近流向</a:t>
            </a:r>
            <a:r>
              <a:rPr lang="en-US" altLang="zh-CN" kern="0" dirty="0" smtClean="0"/>
              <a:t>&amp;</a:t>
            </a:r>
            <a:r>
              <a:rPr lang="zh-CN" altLang="en-US" kern="0" dirty="0" smtClean="0"/>
              <a:t>展向网格需求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法向网格仍要求较密，以保持数值稳定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尽可能只使用“当地变量”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避免对数区不匹配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59056" y="4805089"/>
          <a:ext cx="6955003" cy="8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5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56" y="4805089"/>
                        <a:ext cx="6955003" cy="827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 smtClean="0"/>
              <a:t>1.</a:t>
            </a:r>
            <a:r>
              <a:rPr lang="zh-CN" altLang="en-US" sz="4000" dirty="0" smtClean="0"/>
              <a:t>绪论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S-A</a:t>
            </a:r>
            <a:r>
              <a:rPr lang="zh-CN" altLang="en-US" dirty="0" smtClean="0"/>
              <a:t>模式的近壁代数近似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en-US" altLang="zh-CN" kern="0" dirty="0" smtClean="0"/>
              <a:t>Durbin 2004</a:t>
            </a:r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粘性底层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分母趋于常数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/>
              <a:t>f</a:t>
            </a:r>
            <a:r>
              <a:rPr lang="en-US" altLang="zh-CN" kern="0" baseline="-25000" dirty="0"/>
              <a:t>v1</a:t>
            </a:r>
            <a:r>
              <a:rPr lang="zh-CN" altLang="en-US" kern="0" dirty="0" smtClean="0"/>
              <a:t>整体正比于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zh-CN" altLang="en-US" kern="0" dirty="0" smtClean="0"/>
              <a:t>的三次方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涡粘系数正比于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r>
              <a:rPr lang="zh-CN" altLang="en-US" kern="0" dirty="0" smtClean="0"/>
              <a:t>的四次方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/>
              <a:t>对数</a:t>
            </a:r>
            <a:r>
              <a:rPr lang="zh-CN" altLang="en-US" kern="0" dirty="0" smtClean="0"/>
              <a:t>区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en-US" altLang="zh-CN" kern="0" dirty="0" smtClean="0"/>
              <a:t>f</a:t>
            </a:r>
            <a:r>
              <a:rPr lang="en-US" altLang="zh-CN" kern="0" baseline="-25000" dirty="0" smtClean="0"/>
              <a:t>v1</a:t>
            </a:r>
            <a:r>
              <a:rPr lang="zh-CN" altLang="en-US" kern="0" dirty="0" smtClean="0"/>
              <a:t>整体趋于</a:t>
            </a:r>
            <a:r>
              <a:rPr lang="en-US" altLang="zh-CN" kern="0" dirty="0" smtClean="0"/>
              <a:t>1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/>
              <a:t>涡粘</a:t>
            </a:r>
            <a:r>
              <a:rPr lang="zh-CN" altLang="en-US" kern="0" dirty="0" smtClean="0"/>
              <a:t>系数正比于</a:t>
            </a:r>
            <a:r>
              <a:rPr lang="en-US" altLang="zh-CN" kern="0" dirty="0"/>
              <a:t>y</a:t>
            </a:r>
            <a:r>
              <a:rPr lang="en-US" altLang="zh-CN" kern="0" baseline="30000" dirty="0"/>
              <a:t>+</a:t>
            </a: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7" y="1079499"/>
            <a:ext cx="104139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96913" y="1079500"/>
          <a:ext cx="7723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Equation" r:id="rId4" imgW="3555720" imgH="355320" progId="Equation.DSMT4">
                  <p:embed/>
                </p:oleObj>
              </mc:Choice>
              <mc:Fallback>
                <p:oleObj name="Equation" r:id="rId4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079500"/>
                        <a:ext cx="7723187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03648" y="5770698"/>
          <a:ext cx="5469128" cy="6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Equation" r:id="rId6" imgW="2565400" imgH="304800" progId="Equation.DSMT4">
                  <p:embed/>
                </p:oleObj>
              </mc:Choice>
              <mc:Fallback>
                <p:oleObj name="Equation" r:id="rId6" imgW="2565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70698"/>
                        <a:ext cx="5469128" cy="650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8" name="Picture 336" descr="miu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9624" r="9659" b="2283"/>
          <a:stretch>
            <a:fillRect/>
          </a:stretch>
        </p:blipFill>
        <p:spPr bwMode="auto">
          <a:xfrm>
            <a:off x="5377413" y="2159000"/>
            <a:ext cx="3464962" cy="31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的计算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湍流边界层尺度定义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等应力层假设（零压梯度）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代入上述代数涡粘模式，积分此方程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521200" y="1260475"/>
          <a:ext cx="31257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Equation" r:id="rId4" imgW="1587240" imgH="482400" progId="Equation.DSMT4">
                  <p:embed/>
                </p:oleObj>
              </mc:Choice>
              <mc:Fallback>
                <p:oleObj name="Equation" r:id="rId4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260475"/>
                        <a:ext cx="3125788" cy="936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3568" y="2274055"/>
            <a:ext cx="11716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232400" y="2409825"/>
          <a:ext cx="30718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1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2409825"/>
                        <a:ext cx="3071813" cy="969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851785" y="4458412"/>
          <a:ext cx="4393498" cy="213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2" name="Equation" r:id="rId8" imgW="2895600" imgH="1409700" progId="Equation.DSMT4">
                  <p:embed/>
                </p:oleObj>
              </mc:Choice>
              <mc:Fallback>
                <p:oleObj name="Equation" r:id="rId8" imgW="28956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785" y="4458412"/>
                        <a:ext cx="4393498" cy="2138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860032" y="1772816"/>
            <a:ext cx="1800200" cy="45436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9902" y="4428359"/>
            <a:ext cx="4395085" cy="2168993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95375" y="3849688"/>
          <a:ext cx="58515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Equation" r:id="rId10" imgW="3555720" imgH="355320" progId="Equation.DSMT4">
                  <p:embed/>
                </p:oleObj>
              </mc:Choice>
              <mc:Fallback>
                <p:oleObj name="Equation" r:id="rId10" imgW="35557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849688"/>
                        <a:ext cx="58515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28" name="Picture 532" descr="upy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9558" r="10350" b="3246"/>
          <a:stretch>
            <a:fillRect/>
          </a:stretch>
        </p:blipFill>
        <p:spPr bwMode="auto">
          <a:xfrm>
            <a:off x="277182" y="4280284"/>
            <a:ext cx="2861344" cy="257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新型壁面模型计算过程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在壁面第一层网格内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取采样点计算</a:t>
            </a:r>
            <a:endParaRPr lang="en-US" altLang="zh-CN" dirty="0" smtClean="0"/>
          </a:p>
          <a:p>
            <a:pPr lvl="1"/>
            <a:r>
              <a:rPr lang="zh-CN" altLang="en-US" dirty="0"/>
              <a:t>目前</a:t>
            </a:r>
            <a:r>
              <a:rPr lang="zh-CN" altLang="en-US" dirty="0" smtClean="0"/>
              <a:t>取离壁面最远的求解点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u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关系式求解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en-US" altLang="zh-CN" dirty="0" smtClean="0"/>
              <a:t>Ridder’s</a:t>
            </a:r>
            <a:r>
              <a:rPr lang="zh-CN" altLang="en-US" dirty="0" smtClean="0"/>
              <a:t>算法，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步即可收敛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插值到第一层网格内所有的求解点和通量点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网格类型已知，求解点和通量点位置已知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若对涡粘系数直接插值，易产生数值不稳定</a:t>
            </a:r>
            <a:endParaRPr lang="en-US" altLang="zh-CN" dirty="0" smtClean="0"/>
          </a:p>
          <a:p>
            <a:r>
              <a:rPr lang="zh-CN" altLang="en-US" dirty="0" smtClean="0"/>
              <a:t>判断最大</a:t>
            </a:r>
            <a:r>
              <a:rPr lang="en-US" altLang="zh-CN" dirty="0"/>
              <a:t>y</a:t>
            </a:r>
            <a:r>
              <a:rPr lang="en-US" altLang="zh-CN" baseline="30000" dirty="0" smtClean="0"/>
              <a:t>+</a:t>
            </a:r>
          </a:p>
          <a:p>
            <a:pPr lvl="1"/>
            <a:r>
              <a:rPr lang="zh-CN" altLang="en-US" dirty="0" smtClean="0"/>
              <a:t>若大于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，计算完成；否则在法向下一层网格中继续计算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96746"/>
              </p:ext>
            </p:extLst>
          </p:nvPr>
        </p:nvGraphicFramePr>
        <p:xfrm>
          <a:off x="3059832" y="1690688"/>
          <a:ext cx="11509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7" name="Equation" r:id="rId3" imgW="583920" imgH="164880" progId="Equation.DSMT4">
                  <p:embed/>
                </p:oleObj>
              </mc:Choice>
              <mc:Fallback>
                <p:oleObj name="Equation" r:id="rId3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690688"/>
                        <a:ext cx="115093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三个不同雷诺数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latin typeface="+mj-ea"/>
              </a:rPr>
              <a:t>Re</a:t>
            </a:r>
            <a:r>
              <a:rPr lang="en-US" altLang="zh-CN" baseline="-25000" dirty="0" err="1" smtClean="0">
                <a:latin typeface="+mj-ea"/>
              </a:rPr>
              <a:t>τ</a:t>
            </a:r>
            <a:r>
              <a:rPr lang="en-US" altLang="zh-CN" dirty="0">
                <a:latin typeface="+mj-ea"/>
              </a:rPr>
              <a:t>= 395, 640, </a:t>
            </a:r>
            <a:r>
              <a:rPr lang="en-US" altLang="zh-CN" dirty="0" smtClean="0">
                <a:latin typeface="+mj-ea"/>
              </a:rPr>
              <a:t>1140</a:t>
            </a:r>
            <a:endParaRPr lang="en-US" altLang="zh-CN" dirty="0" smtClean="0"/>
          </a:p>
          <a:p>
            <a:r>
              <a:rPr lang="zh-CN" altLang="en-US" dirty="0" smtClean="0"/>
              <a:t>不同网格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流向、展向不同网格密度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法向网格分布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4843"/>
              </p:ext>
            </p:extLst>
          </p:nvPr>
        </p:nvGraphicFramePr>
        <p:xfrm>
          <a:off x="1547664" y="3140968"/>
          <a:ext cx="698477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65"/>
                <a:gridCol w="948362"/>
                <a:gridCol w="1484255"/>
                <a:gridCol w="874792"/>
                <a:gridCol w="874792"/>
                <a:gridCol w="17446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算例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名义</a:t>
                      </a:r>
                      <a:r>
                        <a:rPr lang="en-US" altLang="zh-CN" sz="1600" b="1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zh-CN" sz="1600" b="1" kern="1200" baseline="-250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τ</a:t>
                      </a:r>
                      <a:endParaRPr lang="zh-CN" altLang="en-US" sz="2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zh-CN" baseline="-25000" dirty="0" err="1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CN" alt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第一层网格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第一个求解点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zh-CN" baseline="300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使用壁面模型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Case3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Case4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Case5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×24×16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0.556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Case7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×24×32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2" y="0"/>
            <a:ext cx="2987824" cy="2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(2)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如果不使用壁面模型：</a:t>
            </a:r>
            <a:r>
              <a:rPr lang="en-US" altLang="zh-CN" kern="0" dirty="0" smtClean="0"/>
              <a:t>case 1, 2</a:t>
            </a:r>
            <a:endParaRPr lang="en-US" altLang="zh-CN" kern="0" dirty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稀网格</a:t>
            </a:r>
            <a:r>
              <a:rPr lang="en-US" altLang="zh-CN" kern="0" smtClean="0"/>
              <a:t>x</a:t>
            </a:r>
            <a:r>
              <a:rPr lang="en-US" altLang="zh-CN" kern="0" baseline="30000" smtClean="0"/>
              <a:t>+</a:t>
            </a:r>
            <a:r>
              <a:rPr lang="en-US" altLang="zh-CN" kern="0" smtClean="0"/>
              <a:t>=50</a:t>
            </a:r>
            <a:r>
              <a:rPr lang="zh-CN" altLang="en-US" kern="0" smtClean="0"/>
              <a:t>：</a:t>
            </a:r>
            <a:r>
              <a:rPr lang="zh-CN" altLang="en-US" kern="0" dirty="0" smtClean="0"/>
              <a:t>速度型偏差，摩阻系数偏低</a:t>
            </a:r>
            <a:r>
              <a:rPr lang="en-US" altLang="zh-CN" kern="0" dirty="0" smtClean="0"/>
              <a:t>20%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加密到</a:t>
            </a:r>
            <a:r>
              <a:rPr lang="en-US" altLang="zh-CN" kern="0" dirty="0"/>
              <a:t>x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=25</a:t>
            </a:r>
            <a:r>
              <a:rPr lang="zh-CN" altLang="en-US" kern="0" dirty="0" smtClean="0"/>
              <a:t>：稍有改善，但摩阻系数仍偏低</a:t>
            </a:r>
            <a:r>
              <a:rPr lang="en-US" altLang="zh-CN" kern="0" dirty="0" smtClean="0"/>
              <a:t>10%</a:t>
            </a:r>
          </a:p>
          <a:p>
            <a:pPr>
              <a:buClr>
                <a:srgbClr val="0066CC"/>
              </a:buClr>
            </a:pPr>
            <a:endParaRPr lang="en-US" altLang="zh-CN" kern="0" dirty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4338" name="Picture 2" descr="cas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506" r="9111" b="2382"/>
          <a:stretch>
            <a:fillRect/>
          </a:stretch>
        </p:blipFill>
        <p:spPr bwMode="auto">
          <a:xfrm>
            <a:off x="357188" y="2709320"/>
            <a:ext cx="401957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22" r="9335" b="2702"/>
          <a:stretch>
            <a:fillRect/>
          </a:stretch>
        </p:blipFill>
        <p:spPr bwMode="auto">
          <a:xfrm>
            <a:off x="4871774" y="2709320"/>
            <a:ext cx="41038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槽道湍流</a:t>
            </a: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 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4647663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 smtClean="0"/>
              <a:t>不同雷诺数：</a:t>
            </a:r>
            <a:r>
              <a:rPr lang="en-US" altLang="zh-CN" kern="0" dirty="0" smtClean="0"/>
              <a:t>case 3,4,5</a:t>
            </a:r>
          </a:p>
          <a:p>
            <a:pPr lvl="1">
              <a:buClr>
                <a:srgbClr val="E40000"/>
              </a:buClr>
            </a:pPr>
            <a:r>
              <a:rPr lang="en-US" altLang="zh-CN" kern="0" dirty="0" err="1" smtClean="0"/>
              <a:t>Re</a:t>
            </a:r>
            <a:r>
              <a:rPr lang="en-US" altLang="zh-CN" kern="0" baseline="-25000" dirty="0" err="1" smtClean="0"/>
              <a:t>τ</a:t>
            </a:r>
            <a:r>
              <a:rPr lang="en-US" altLang="zh-CN" kern="0" dirty="0" smtClean="0"/>
              <a:t>=395, 640, 1140</a:t>
            </a:r>
            <a:r>
              <a:rPr lang="zh-CN" altLang="en-US" kern="0" dirty="0" smtClean="0"/>
              <a:t>，</a:t>
            </a:r>
            <a:endParaRPr lang="en-US" altLang="zh-CN" kern="0" dirty="0"/>
          </a:p>
          <a:p>
            <a:pPr lvl="1"/>
            <a:r>
              <a:rPr lang="zh-CN" altLang="en-US" kern="0" dirty="0" smtClean="0"/>
              <a:t>均符合对数律分布</a:t>
            </a: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  <a:p>
            <a:pPr>
              <a:buClr>
                <a:srgbClr val="0066CC"/>
              </a:buClr>
            </a:pPr>
            <a:r>
              <a:rPr lang="zh-CN" altLang="en-US" kern="0" dirty="0" smtClean="0"/>
              <a:t>网格敏感性验证：</a:t>
            </a:r>
            <a:r>
              <a:rPr lang="en-US" altLang="zh-CN" kern="0" dirty="0" smtClean="0"/>
              <a:t>case4,6,7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法向网格分布：</a:t>
            </a:r>
            <a:r>
              <a:rPr lang="en-US" altLang="zh-CN" kern="0" dirty="0" smtClean="0"/>
              <a:t>y</a:t>
            </a:r>
            <a:r>
              <a:rPr lang="en-US" altLang="zh-CN" kern="0" baseline="30000" dirty="0" smtClean="0"/>
              <a:t>+</a:t>
            </a:r>
            <a:r>
              <a:rPr lang="en-US" altLang="zh-CN" kern="0" dirty="0" smtClean="0"/>
              <a:t>=8~12</a:t>
            </a:r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流向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展向加密</a:t>
            </a:r>
            <a:endParaRPr lang="en-US" altLang="zh-CN" kern="0" dirty="0" smtClean="0"/>
          </a:p>
          <a:p>
            <a:pPr lvl="1">
              <a:buClr>
                <a:srgbClr val="E40000"/>
              </a:buClr>
            </a:pPr>
            <a:r>
              <a:rPr lang="zh-CN" altLang="en-US" kern="0" dirty="0" smtClean="0"/>
              <a:t>基本</a:t>
            </a:r>
            <a:r>
              <a:rPr lang="zh-CN" altLang="en-US" kern="0" dirty="0"/>
              <a:t>上</a:t>
            </a:r>
            <a:r>
              <a:rPr lang="zh-CN" altLang="en-US" kern="0" dirty="0" smtClean="0"/>
              <a:t>网格无关</a:t>
            </a:r>
            <a:endParaRPr lang="en-US" altLang="zh-CN" kern="0" dirty="0" smtClean="0"/>
          </a:p>
        </p:txBody>
      </p:sp>
      <p:pic>
        <p:nvPicPr>
          <p:cNvPr id="15362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158838" y="1003300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ase4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10422" r="8159" b="1633"/>
          <a:stretch>
            <a:fillRect/>
          </a:stretch>
        </p:blipFill>
        <p:spPr bwMode="auto">
          <a:xfrm>
            <a:off x="5187007" y="3960813"/>
            <a:ext cx="327342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0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槽道湍流</a:t>
            </a:r>
            <a:r>
              <a:rPr lang="en-US" altLang="zh-CN" dirty="0" smtClean="0"/>
              <a:t>(4)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壁面</a:t>
            </a:r>
            <a:r>
              <a:rPr lang="zh-CN" altLang="en-US" dirty="0" smtClean="0"/>
              <a:t>模型的转换区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雷</a:t>
            </a:r>
            <a:r>
              <a:rPr lang="zh-CN" altLang="en-US" dirty="0"/>
              <a:t>诺</a:t>
            </a:r>
            <a:r>
              <a:rPr lang="zh-CN" altLang="en-US" dirty="0" smtClean="0"/>
              <a:t>应力尖点对应于</a:t>
            </a:r>
            <a:r>
              <a:rPr lang="en-US" altLang="zh-CN" dirty="0" smtClean="0"/>
              <a:t>buffer layer</a:t>
            </a:r>
            <a:r>
              <a:rPr lang="zh-CN" altLang="en-US" dirty="0" smtClean="0"/>
              <a:t>速度拐折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对其他区域几乎没有影响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hannel_u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8211" r="8740" b="1886"/>
          <a:stretch>
            <a:fillRect/>
          </a:stretch>
        </p:blipFill>
        <p:spPr bwMode="auto">
          <a:xfrm>
            <a:off x="1043608" y="3140968"/>
            <a:ext cx="32004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ase3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0097" r="10637" b="1563"/>
          <a:stretch>
            <a:fillRect/>
          </a:stretch>
        </p:blipFill>
        <p:spPr bwMode="auto">
          <a:xfrm>
            <a:off x="5082204" y="3140968"/>
            <a:ext cx="31718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顺压</a:t>
            </a:r>
            <a:r>
              <a:rPr lang="en-US" altLang="zh-CN" kern="0" dirty="0"/>
              <a:t>/</a:t>
            </a:r>
            <a:r>
              <a:rPr lang="zh-CN" altLang="en-US" kern="0" dirty="0"/>
              <a:t>逆压</a:t>
            </a:r>
            <a:r>
              <a:rPr lang="zh-CN" altLang="en-US" kern="0" dirty="0" smtClean="0"/>
              <a:t>梯度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超出壁面模型设计范围</a:t>
            </a:r>
            <a:endParaRPr lang="en-US" altLang="zh-CN" kern="0" dirty="0"/>
          </a:p>
          <a:p>
            <a:r>
              <a:rPr lang="en-US" altLang="zh-CN" dirty="0" smtClean="0"/>
              <a:t>Reb = 2800, 10595</a:t>
            </a:r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LES</a:t>
            </a:r>
            <a:r>
              <a:rPr lang="zh-CN" altLang="en-US" dirty="0" smtClean="0"/>
              <a:t>常见算例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雷诺数：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算例</a:t>
            </a:r>
            <a:endParaRPr lang="en-US" altLang="zh-CN" dirty="0" smtClean="0"/>
          </a:p>
          <a:p>
            <a:r>
              <a:rPr lang="zh-CN" altLang="en-US" dirty="0" smtClean="0"/>
              <a:t>网格：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P3</a:t>
            </a:r>
            <a:r>
              <a:rPr lang="zh-CN" altLang="en-US" dirty="0" smtClean="0"/>
              <a:t>曲边网格</a:t>
            </a:r>
            <a:endParaRPr lang="en-US" altLang="zh-CN" dirty="0" smtClean="0"/>
          </a:p>
          <a:p>
            <a:pPr lvl="1"/>
            <a:r>
              <a:rPr lang="en-US" altLang="zh-CN" dirty="0" err="1"/>
              <a:t>N</a:t>
            </a:r>
            <a:r>
              <a:rPr lang="en-US" altLang="zh-CN" baseline="-25000" dirty="0" err="1"/>
              <a:t>x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y</a:t>
            </a:r>
            <a:r>
              <a:rPr lang="en-US" altLang="zh-CN" dirty="0" err="1"/>
              <a:t>×N</a:t>
            </a:r>
            <a:r>
              <a:rPr lang="en-US" altLang="zh-CN" baseline="-25000" dirty="0" err="1"/>
              <a:t>z</a:t>
            </a:r>
            <a:endParaRPr lang="zh-CN" altLang="en-US" baseline="-25000" dirty="0"/>
          </a:p>
          <a:p>
            <a:pPr marL="457200" lvl="1" indent="0">
              <a:buNone/>
            </a:pPr>
            <a:r>
              <a:rPr lang="en-US" altLang="zh-CN" dirty="0" smtClean="0"/>
              <a:t>	= </a:t>
            </a:r>
            <a:r>
              <a:rPr lang="en-US" altLang="zh-CN" dirty="0"/>
              <a:t>32×32×16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高雷诺数下对应</a:t>
            </a:r>
            <a:r>
              <a:rPr lang="en-US" altLang="zh-CN" dirty="0" smtClean="0"/>
              <a:t>ATAAC</a:t>
            </a:r>
            <a:r>
              <a:rPr lang="zh-CN" altLang="en-US" dirty="0" smtClean="0"/>
              <a:t>稀网格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770" name="Picture 2" descr="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29860" r="4630" b="28032"/>
          <a:stretch>
            <a:fillRect/>
          </a:stretch>
        </p:blipFill>
        <p:spPr bwMode="auto">
          <a:xfrm>
            <a:off x="3903725" y="3637368"/>
            <a:ext cx="5093432" cy="20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(2)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无壁面模型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</a:t>
            </a:r>
            <a:r>
              <a:rPr lang="zh-CN" altLang="en-US" kern="0" dirty="0"/>
              <a:t>点提前</a:t>
            </a:r>
            <a:endParaRPr lang="en-US" altLang="zh-CN" kern="0" dirty="0"/>
          </a:p>
          <a:p>
            <a:r>
              <a:rPr lang="zh-CN" altLang="en-US" kern="0" dirty="0" smtClean="0"/>
              <a:t>有壁面模型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再附点与参考值接近</a:t>
            </a:r>
            <a:endParaRPr lang="en-US" altLang="zh-CN" kern="0" dirty="0" smtClean="0"/>
          </a:p>
        </p:txBody>
      </p:sp>
      <p:pic>
        <p:nvPicPr>
          <p:cNvPr id="8194" name="Picture 2" descr="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1828" r="1753" b="18600"/>
          <a:stretch>
            <a:fillRect/>
          </a:stretch>
        </p:blipFill>
        <p:spPr bwMode="auto">
          <a:xfrm>
            <a:off x="233910" y="3717580"/>
            <a:ext cx="4032448" cy="302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recircul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0338" r="8527" b="2464"/>
          <a:stretch>
            <a:fillRect/>
          </a:stretch>
        </p:blipFill>
        <p:spPr bwMode="auto">
          <a:xfrm>
            <a:off x="4863959" y="3628435"/>
            <a:ext cx="3596473" cy="31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32670" y="898447"/>
            <a:ext cx="4376306" cy="2710273"/>
            <a:chOff x="4732670" y="898447"/>
            <a:chExt cx="4376306" cy="27102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" t="36443" r="2935" b="37307"/>
            <a:stretch/>
          </p:blipFill>
          <p:spPr>
            <a:xfrm>
              <a:off x="4739481" y="2439532"/>
              <a:ext cx="4369495" cy="104854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26813" r="773" b="35154"/>
            <a:stretch/>
          </p:blipFill>
          <p:spPr>
            <a:xfrm>
              <a:off x="4732670" y="898995"/>
              <a:ext cx="4320000" cy="1521807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4932040" y="898995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23340" y="898447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20369" y="908720"/>
              <a:ext cx="0" cy="270000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周期山算例</a:t>
            </a:r>
            <a:r>
              <a:rPr lang="en-US" altLang="zh-CN" dirty="0" smtClean="0"/>
              <a:t>(3)</a:t>
            </a:r>
            <a:endParaRPr lang="zh-CN" altLang="en-US" dirty="0" smtClean="0"/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511175" y="1231900"/>
            <a:ext cx="8637588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rgbClr val="006666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990099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kern="0" dirty="0"/>
              <a:t>速度型</a:t>
            </a:r>
            <a:endParaRPr lang="en-US" altLang="zh-CN" kern="0" dirty="0" smtClean="0"/>
          </a:p>
          <a:p>
            <a:pPr>
              <a:buClr>
                <a:srgbClr val="0066CC"/>
              </a:buClr>
            </a:pPr>
            <a:endParaRPr lang="en-US" altLang="zh-CN" kern="0" dirty="0" smtClean="0"/>
          </a:p>
        </p:txBody>
      </p:sp>
      <p:pic>
        <p:nvPicPr>
          <p:cNvPr id="17411" name="Picture 3" descr="u_x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9027" r="7658" b="2707"/>
          <a:stretch>
            <a:fillRect/>
          </a:stretch>
        </p:blipFill>
        <p:spPr bwMode="auto">
          <a:xfrm>
            <a:off x="509588" y="1705447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u_x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352" r="9341" b="1227"/>
          <a:stretch>
            <a:fillRect/>
          </a:stretch>
        </p:blipFill>
        <p:spPr bwMode="auto">
          <a:xfrm>
            <a:off x="3419872" y="1705447"/>
            <a:ext cx="2357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u_x_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677" r="9325" b="2209"/>
          <a:stretch>
            <a:fillRect/>
          </a:stretch>
        </p:blipFill>
        <p:spPr bwMode="auto">
          <a:xfrm>
            <a:off x="6201768" y="1690018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u_x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9508" r="10861" b="2539"/>
          <a:stretch>
            <a:fillRect/>
          </a:stretch>
        </p:blipFill>
        <p:spPr bwMode="auto">
          <a:xfrm>
            <a:off x="509588" y="4083050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u_x_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8943" r="10207" b="3122"/>
          <a:stretch>
            <a:fillRect/>
          </a:stretch>
        </p:blipFill>
        <p:spPr bwMode="auto">
          <a:xfrm>
            <a:off x="3407173" y="4092017"/>
            <a:ext cx="23701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u_x_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9677" r="9985" b="2534"/>
          <a:stretch>
            <a:fillRect/>
          </a:stretch>
        </p:blipFill>
        <p:spPr bwMode="auto">
          <a:xfrm>
            <a:off x="6215162" y="4092017"/>
            <a:ext cx="24066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从“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”谈起</a:t>
            </a:r>
          </a:p>
        </p:txBody>
      </p:sp>
      <p:sp>
        <p:nvSpPr>
          <p:cNvPr id="1976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8775" y="1079500"/>
            <a:ext cx="5293345" cy="5399088"/>
          </a:xfrm>
        </p:spPr>
        <p:txBody>
          <a:bodyPr/>
          <a:lstStyle/>
          <a:p>
            <a:r>
              <a:rPr lang="en-US" altLang="zh-CN" dirty="0" smtClean="0"/>
              <a:t>Laboratory for </a:t>
            </a:r>
            <a:r>
              <a:rPr lang="en-US" altLang="zh-CN" dirty="0" smtClean="0">
                <a:solidFill>
                  <a:srgbClr val="FF0000"/>
                </a:solidFill>
              </a:rPr>
              <a:t>Advanced</a:t>
            </a:r>
            <a:r>
              <a:rPr lang="en-US" altLang="zh-CN" dirty="0" smtClean="0"/>
              <a:t> Simulation of Turbulence</a:t>
            </a:r>
          </a:p>
          <a:p>
            <a:r>
              <a:rPr lang="zh-CN" altLang="en-US" dirty="0" smtClean="0"/>
              <a:t>传统湍流模拟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传统湍流模拟方法：</a:t>
            </a:r>
            <a:r>
              <a:rPr lang="en-US" altLang="zh-CN" dirty="0" smtClean="0"/>
              <a:t>RANS</a:t>
            </a:r>
          </a:p>
          <a:p>
            <a:pPr lvl="1"/>
            <a:r>
              <a:rPr lang="zh-CN" altLang="en-US" dirty="0" smtClean="0"/>
              <a:t>传统数值方法：二阶有限体积法</a:t>
            </a:r>
            <a:r>
              <a:rPr lang="en-US" altLang="zh-CN" dirty="0" smtClean="0"/>
              <a:t>/ </a:t>
            </a:r>
            <a:r>
              <a:rPr lang="zh-CN" altLang="en-US" dirty="0" smtClean="0"/>
              <a:t>多块结构网格</a:t>
            </a:r>
            <a:endParaRPr lang="en-US" altLang="zh-CN" dirty="0" smtClean="0"/>
          </a:p>
          <a:p>
            <a:r>
              <a:rPr lang="zh-CN" altLang="en-US" dirty="0" smtClean="0"/>
              <a:t>先进湍流模拟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精细湍流模拟方法：</a:t>
            </a:r>
            <a:r>
              <a:rPr lang="en-US" altLang="zh-CN" dirty="0" smtClean="0"/>
              <a:t>DES/ LES/ DNS</a:t>
            </a:r>
          </a:p>
          <a:p>
            <a:pPr lvl="1"/>
            <a:r>
              <a:rPr lang="zh-CN" altLang="en-US" dirty="0" smtClean="0"/>
              <a:t>新型数值方法：高分辨率</a:t>
            </a:r>
            <a:r>
              <a:rPr lang="zh-CN" altLang="en-US" dirty="0"/>
              <a:t>格式</a:t>
            </a:r>
            <a:r>
              <a:rPr lang="en-US" altLang="zh-CN" dirty="0" smtClean="0"/>
              <a:t>/ </a:t>
            </a:r>
            <a:r>
              <a:rPr lang="zh-CN" altLang="en-US" dirty="0" smtClean="0">
                <a:solidFill>
                  <a:srgbClr val="FF0000"/>
                </a:solidFill>
              </a:rPr>
              <a:t>高精度方法</a:t>
            </a:r>
            <a:r>
              <a:rPr lang="en-US" altLang="zh-CN" dirty="0"/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非结构网格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6048"/>
          <a:stretch>
            <a:fillRect/>
          </a:stretch>
        </p:blipFill>
        <p:spPr bwMode="auto">
          <a:xfrm>
            <a:off x="5750175" y="1412776"/>
            <a:ext cx="3240000" cy="38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0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前台阶转捩流动研究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台阶流动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二维几何扰动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是否会引起转捩？</a:t>
            </a:r>
            <a:endParaRPr lang="en-US" altLang="zh-CN" dirty="0" smtClean="0"/>
          </a:p>
          <a:p>
            <a:r>
              <a:rPr lang="zh-CN" altLang="en-US" dirty="0" smtClean="0"/>
              <a:t>流动物理比后台阶更复杂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个分离区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/>
            <a:r>
              <a:rPr lang="zh-CN" altLang="en-US" kern="0" dirty="0"/>
              <a:t>台阶高度与边界层高度之比          （小于</a:t>
            </a:r>
            <a:r>
              <a:rPr lang="en-US" altLang="zh-CN" kern="0" dirty="0"/>
              <a:t>1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 lvl="1"/>
            <a:r>
              <a:rPr lang="zh-CN" altLang="en-US" kern="0" dirty="0"/>
              <a:t>基于台阶高度的雷诺数        （处于转捩区间） </a:t>
            </a:r>
            <a:endParaRPr lang="en-US" altLang="zh-CN" kern="0" dirty="0" smtClean="0"/>
          </a:p>
          <a:p>
            <a:r>
              <a:rPr lang="zh-CN" altLang="en-US" kern="0" dirty="0" smtClean="0"/>
              <a:t>适用隐式大涡模拟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显式</a:t>
            </a:r>
            <a:r>
              <a:rPr lang="en-US" altLang="zh-CN" kern="0" dirty="0" smtClean="0"/>
              <a:t>LES</a:t>
            </a:r>
            <a:r>
              <a:rPr lang="zh-CN" altLang="en-US" kern="0" dirty="0" smtClean="0"/>
              <a:t>难以计算转捩</a:t>
            </a:r>
            <a:r>
              <a:rPr lang="en-US" altLang="zh-CN" kern="0" dirty="0" smtClean="0"/>
              <a:t>SGS</a:t>
            </a:r>
            <a:r>
              <a:rPr lang="zh-CN" altLang="en-US" kern="0" dirty="0" smtClean="0"/>
              <a:t>应力</a:t>
            </a:r>
            <a:endParaRPr lang="en-US" altLang="zh-CN" kern="0" dirty="0" smtClean="0"/>
          </a:p>
          <a:p>
            <a:pPr lvl="1"/>
            <a:r>
              <a:rPr lang="en-US" altLang="zh-CN" kern="0" dirty="0" smtClean="0"/>
              <a:t>DNS</a:t>
            </a:r>
            <a:r>
              <a:rPr lang="zh-CN" altLang="en-US" kern="0" dirty="0" smtClean="0"/>
              <a:t>计算量难以承受</a:t>
            </a:r>
            <a:endParaRPr lang="en-US" altLang="zh-CN" kern="0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127" t="38004" r="49369" b="37994"/>
          <a:stretch/>
        </p:blipFill>
        <p:spPr>
          <a:xfrm>
            <a:off x="3923614" y="0"/>
            <a:ext cx="5184576" cy="172819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164"/>
              </p:ext>
            </p:extLst>
          </p:nvPr>
        </p:nvGraphicFramePr>
        <p:xfrm>
          <a:off x="4976677" y="3796655"/>
          <a:ext cx="630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6" name="Equation" r:id="rId4" imgW="317160" imgH="177480" progId="Equation.DSMT4">
                  <p:embed/>
                </p:oleObj>
              </mc:Choice>
              <mc:Fallback>
                <p:oleObj name="Equation" r:id="rId4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6677" y="3796655"/>
                        <a:ext cx="63023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388545"/>
              </p:ext>
            </p:extLst>
          </p:nvPr>
        </p:nvGraphicFramePr>
        <p:xfrm>
          <a:off x="4412456" y="4199111"/>
          <a:ext cx="5302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7" name="Equation" r:id="rId6" imgW="266400" imgH="228600" progId="Equation.DSMT4">
                  <p:embed/>
                </p:oleObj>
              </mc:Choice>
              <mc:Fallback>
                <p:oleObj name="Equation" r:id="rId6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2456" y="4199111"/>
                        <a:ext cx="5302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以雷诺数分类</a:t>
            </a:r>
            <a:endParaRPr lang="en-US" altLang="zh-CN" dirty="0"/>
          </a:p>
          <a:p>
            <a:pPr lvl="1"/>
            <a:r>
              <a:rPr lang="zh-CN" altLang="en-US" dirty="0"/>
              <a:t>很低，关注小扰动的发展 </a:t>
            </a:r>
            <a:endParaRPr lang="en-US" altLang="zh-CN" dirty="0"/>
          </a:p>
          <a:p>
            <a:pPr lvl="2"/>
            <a:r>
              <a:rPr lang="en-US" altLang="zh-CN" dirty="0"/>
              <a:t>Wilhelm et. al. 2003 (JFM)</a:t>
            </a:r>
            <a:r>
              <a:rPr lang="zh-CN" altLang="en-US" dirty="0"/>
              <a:t>：二维扰动如何变成三维扰动</a:t>
            </a:r>
            <a:endParaRPr lang="en-US" altLang="zh-CN" dirty="0"/>
          </a:p>
          <a:p>
            <a:pPr lvl="1"/>
            <a:r>
              <a:rPr lang="zh-CN" altLang="en-US" dirty="0"/>
              <a:t>很高，关注湍流边界层</a:t>
            </a:r>
            <a:endParaRPr lang="en-US" altLang="zh-CN" dirty="0"/>
          </a:p>
          <a:p>
            <a:pPr lvl="2"/>
            <a:r>
              <a:rPr lang="en-US" altLang="zh-CN" dirty="0" err="1"/>
              <a:t>Zukoski</a:t>
            </a:r>
            <a:r>
              <a:rPr lang="en-US" altLang="zh-CN" dirty="0"/>
              <a:t> 1967 (AIAA J)</a:t>
            </a:r>
            <a:r>
              <a:rPr lang="zh-CN" altLang="en-US" dirty="0"/>
              <a:t>：台阶前的第一分离区，超声速</a:t>
            </a:r>
            <a:endParaRPr lang="en-US" altLang="zh-CN" dirty="0"/>
          </a:p>
          <a:p>
            <a:pPr lvl="2"/>
            <a:r>
              <a:rPr lang="en-US" altLang="zh-CN" dirty="0"/>
              <a:t>Sherry et. al. 2010</a:t>
            </a:r>
            <a:r>
              <a:rPr lang="zh-CN" altLang="en-US" dirty="0"/>
              <a:t>：台阶后的第二分</a:t>
            </a:r>
            <a:r>
              <a:rPr lang="zh-CN" altLang="en-US" dirty="0" smtClean="0"/>
              <a:t>离区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476" t="32003" r="30394" b="25992"/>
          <a:stretch/>
        </p:blipFill>
        <p:spPr>
          <a:xfrm>
            <a:off x="5796136" y="0"/>
            <a:ext cx="3345836" cy="21291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8952"/>
            <a:ext cx="4211861" cy="3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转捩雷诺数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Edelmann</a:t>
            </a:r>
            <a:r>
              <a:rPr lang="en-US" altLang="zh-CN" dirty="0" smtClean="0"/>
              <a:t> 2014 (DLR)</a:t>
            </a:r>
          </a:p>
          <a:p>
            <a:pPr lvl="2"/>
            <a:r>
              <a:rPr lang="zh-CN" altLang="en-US" dirty="0"/>
              <a:t>台阶</a:t>
            </a:r>
            <a:r>
              <a:rPr lang="zh-CN" altLang="en-US" dirty="0" smtClean="0"/>
              <a:t>上游壁面吹吸与波包演化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/>
              <a:t> </a:t>
            </a:r>
            <a:r>
              <a:rPr lang="en-US" altLang="zh-CN" dirty="0" smtClean="0"/>
              <a:t>= 400~4440</a:t>
            </a:r>
          </a:p>
          <a:p>
            <a:pPr lvl="2"/>
            <a:r>
              <a:rPr lang="zh-CN" altLang="en-US" dirty="0" smtClean="0"/>
              <a:t>扰动方程</a:t>
            </a:r>
            <a:r>
              <a:rPr lang="en-US" altLang="zh-CN" dirty="0" smtClean="0"/>
              <a:t>DNS</a:t>
            </a:r>
          </a:p>
          <a:p>
            <a:pPr lvl="2"/>
            <a:r>
              <a:rPr lang="zh-CN" altLang="en-US" dirty="0" smtClean="0"/>
              <a:t>线性稳定性分析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003" t="16002" r="25742" b="7989"/>
          <a:stretch/>
        </p:blipFill>
        <p:spPr>
          <a:xfrm>
            <a:off x="5677683" y="-27384"/>
            <a:ext cx="3425579" cy="309933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89040"/>
            <a:ext cx="4978713" cy="2505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35696" y="6453336"/>
            <a:ext cx="554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Edelmann</a:t>
            </a:r>
            <a:r>
              <a:rPr lang="en-US" altLang="zh-CN" sz="1200" dirty="0"/>
              <a:t> C A. Influence of forward-facing steps on laminar-turbulent </a:t>
            </a:r>
            <a:r>
              <a:rPr lang="en-US" altLang="zh-CN" sz="1200" dirty="0" smtClean="0"/>
              <a:t>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问题与算例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台阶与入口扰动如何相互作用？（中等雷诺数）</a:t>
            </a:r>
            <a:endParaRPr lang="en-US" altLang="zh-CN" dirty="0" smtClean="0"/>
          </a:p>
          <a:p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=720,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xin</a:t>
            </a:r>
            <a:r>
              <a:rPr lang="en-US" altLang="zh-CN" dirty="0" smtClean="0"/>
              <a:t>=186624</a:t>
            </a:r>
            <a:r>
              <a:rPr lang="en-US" altLang="zh-CN" dirty="0"/>
              <a:t>, </a:t>
            </a:r>
            <a:r>
              <a:rPr lang="en-US" altLang="zh-CN" dirty="0" err="1" smtClean="0"/>
              <a:t>Re</a:t>
            </a:r>
            <a:r>
              <a:rPr lang="en-US" altLang="zh-CN" baseline="-25000" dirty="0" err="1" smtClean="0"/>
              <a:t>xstep</a:t>
            </a:r>
            <a:r>
              <a:rPr lang="en-US" altLang="zh-CN" dirty="0" smtClean="0"/>
              <a:t>=330624</a:t>
            </a:r>
          </a:p>
          <a:p>
            <a:r>
              <a:rPr lang="zh-CN" altLang="en-US" dirty="0"/>
              <a:t>层流入口</a:t>
            </a:r>
            <a:r>
              <a:rPr lang="en-US" altLang="zh-CN" dirty="0"/>
              <a:t> + </a:t>
            </a:r>
            <a:r>
              <a:rPr lang="zh-CN" altLang="en-US" dirty="0"/>
              <a:t>有限</a:t>
            </a:r>
            <a:r>
              <a:rPr lang="zh-CN" altLang="en-US" dirty="0" smtClean="0"/>
              <a:t>扰动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低频三维扰动，类似</a:t>
            </a:r>
            <a:r>
              <a:rPr lang="en-US" altLang="zh-CN" dirty="0" smtClean="0"/>
              <a:t>T-S</a:t>
            </a:r>
            <a:r>
              <a:rPr lang="zh-CN" altLang="en-US" dirty="0" smtClean="0"/>
              <a:t>波</a:t>
            </a:r>
            <a:endParaRPr lang="en-US" altLang="zh-CN" dirty="0" smtClean="0"/>
          </a:p>
          <a:p>
            <a:r>
              <a:rPr lang="zh-CN" altLang="en-US" dirty="0" smtClean="0"/>
              <a:t>四阶通量重构</a:t>
            </a:r>
            <a:endParaRPr lang="en-US" altLang="zh-CN" dirty="0"/>
          </a:p>
          <a:p>
            <a:r>
              <a:rPr lang="en-US" altLang="zh-CN" dirty="0" smtClean="0"/>
              <a:t>DOF </a:t>
            </a:r>
            <a:r>
              <a:rPr lang="zh-CN" altLang="en-US" dirty="0"/>
              <a:t>≈ </a:t>
            </a:r>
            <a:r>
              <a:rPr lang="en-US" altLang="zh-CN" dirty="0"/>
              <a:t>1500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 smtClean="0"/>
              <a:t>展向宽度</a:t>
            </a:r>
            <a:r>
              <a:rPr lang="en-US" altLang="zh-CN" dirty="0" smtClean="0"/>
              <a:t>30h</a:t>
            </a:r>
          </a:p>
          <a:p>
            <a:r>
              <a:rPr lang="zh-CN" altLang="en-US" dirty="0" smtClean="0"/>
              <a:t>展向</a:t>
            </a:r>
            <a:r>
              <a:rPr lang="en-US" altLang="zh-CN" dirty="0" smtClean="0"/>
              <a:t>32</a:t>
            </a:r>
            <a:r>
              <a:rPr lang="zh-CN" altLang="en-US" dirty="0"/>
              <a:t>单元</a:t>
            </a:r>
            <a:endParaRPr lang="en-US" altLang="zh-CN" dirty="0"/>
          </a:p>
          <a:p>
            <a:r>
              <a:rPr lang="zh-CN" altLang="en-US" dirty="0"/>
              <a:t>统计</a:t>
            </a:r>
            <a:r>
              <a:rPr lang="en-US" altLang="zh-CN" dirty="0"/>
              <a:t>50</a:t>
            </a:r>
            <a:r>
              <a:rPr lang="zh-CN" altLang="en-US" dirty="0"/>
              <a:t>万时间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7491"/>
              </p:ext>
            </p:extLst>
          </p:nvPr>
        </p:nvGraphicFramePr>
        <p:xfrm>
          <a:off x="755575" y="2708920"/>
          <a:ext cx="743482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4" name="Equation" r:id="rId3" imgW="3746160" imgH="253800" progId="Equation.DSMT4">
                  <p:embed/>
                </p:oleObj>
              </mc:Choice>
              <mc:Fallback>
                <p:oleObj name="Equation" r:id="rId3" imgW="374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5" y="2708920"/>
                        <a:ext cx="743482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7951" r="6135" b="13250"/>
          <a:stretch/>
        </p:blipFill>
        <p:spPr>
          <a:xfrm>
            <a:off x="3419872" y="3800993"/>
            <a:ext cx="4993498" cy="27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速度型</a:t>
            </a:r>
            <a:endParaRPr lang="en-US" altLang="zh-CN" dirty="0" smtClean="0"/>
          </a:p>
          <a:p>
            <a:r>
              <a:rPr lang="zh-CN" altLang="en-US" dirty="0" smtClean="0"/>
              <a:t>与平板对比</a:t>
            </a:r>
            <a:endParaRPr lang="en-US" altLang="zh-CN" dirty="0" smtClean="0"/>
          </a:p>
          <a:p>
            <a:pPr lvl="1"/>
            <a:r>
              <a:rPr lang="zh-CN" altLang="en-US" dirty="0"/>
              <a:t>同样</a:t>
            </a:r>
            <a:r>
              <a:rPr lang="zh-CN" altLang="en-US" dirty="0" smtClean="0"/>
              <a:t>的入口扰动下，平板不转捩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151" r="9867" b="3801"/>
          <a:stretch/>
        </p:blipFill>
        <p:spPr>
          <a:xfrm>
            <a:off x="251520" y="2648400"/>
            <a:ext cx="417777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9719" r="9455" b="4464"/>
          <a:stretch/>
        </p:blipFill>
        <p:spPr>
          <a:xfrm>
            <a:off x="4716016" y="2648400"/>
            <a:ext cx="4184980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1" y="-22200"/>
            <a:ext cx="2699792" cy="24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平均流动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湍动能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在台阶前开始产生</a:t>
            </a:r>
            <a:endParaRPr lang="en-US" altLang="zh-CN" dirty="0"/>
          </a:p>
          <a:p>
            <a:r>
              <a:rPr lang="zh-CN" altLang="en-US" dirty="0" smtClean="0"/>
              <a:t>估算涡粘系数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 smtClean="0"/>
              <a:t>u’v</a:t>
            </a:r>
            <a:r>
              <a:rPr lang="en-US" altLang="zh-CN" dirty="0" smtClean="0"/>
              <a:t>’&gt; = </a:t>
            </a:r>
            <a:r>
              <a:rPr lang="el-GR" altLang="zh-CN" dirty="0" smtClean="0"/>
              <a:t>μ</a:t>
            </a:r>
            <a:r>
              <a:rPr lang="en-US" altLang="zh-CN" baseline="-25000" dirty="0" err="1" smtClean="0"/>
              <a:t>t</a:t>
            </a:r>
            <a:r>
              <a:rPr lang="en-US" altLang="zh-CN" dirty="0" err="1" smtClean="0"/>
              <a:t>×dU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dy</a:t>
            </a:r>
            <a:endParaRPr lang="zh-CN" altLang="en-US" baseline="-25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8400" r="8668" b="4551"/>
          <a:stretch/>
        </p:blipFill>
        <p:spPr>
          <a:xfrm>
            <a:off x="1386" y="3230592"/>
            <a:ext cx="5148000" cy="19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3972" r="9687" b="3414"/>
          <a:stretch/>
        </p:blipFill>
        <p:spPr>
          <a:xfrm>
            <a:off x="-1" y="5229200"/>
            <a:ext cx="5148000" cy="171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468" b="12201"/>
          <a:stretch/>
        </p:blipFill>
        <p:spPr>
          <a:xfrm>
            <a:off x="5505388" y="3403292"/>
            <a:ext cx="3581931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24" y="-30828"/>
            <a:ext cx="3313979" cy="29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在台阶前形成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翻过台阶逐步增强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8500" r="2402" b="5901"/>
          <a:stretch/>
        </p:blipFill>
        <p:spPr>
          <a:xfrm>
            <a:off x="4671503" y="0"/>
            <a:ext cx="4472497" cy="3096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3140968"/>
            <a:ext cx="3976706" cy="15479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4725144"/>
            <a:ext cx="3976706" cy="15479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3" y="4725144"/>
            <a:ext cx="3976706" cy="1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与实验结果类似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Stuer</a:t>
            </a:r>
            <a:r>
              <a:rPr lang="en-US" altLang="zh-CN" dirty="0" smtClean="0"/>
              <a:t> 1999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33754" t="51005" r="16177" b="17991"/>
          <a:stretch/>
        </p:blipFill>
        <p:spPr>
          <a:xfrm>
            <a:off x="3991881" y="1009571"/>
            <a:ext cx="5060555" cy="1762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" y="3140968"/>
            <a:ext cx="3976706" cy="15479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9712" y="6453336"/>
            <a:ext cx="6115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Stüer</a:t>
            </a:r>
            <a:r>
              <a:rPr lang="en-US" altLang="zh-CN" sz="1400" dirty="0"/>
              <a:t> H, </a:t>
            </a:r>
            <a:r>
              <a:rPr lang="en-US" altLang="zh-CN" sz="1400" dirty="0" err="1"/>
              <a:t>Gyr</a:t>
            </a:r>
            <a:r>
              <a:rPr lang="en-US" altLang="zh-CN" sz="1400" dirty="0"/>
              <a:t> A, </a:t>
            </a:r>
            <a:r>
              <a:rPr lang="en-US" altLang="zh-CN" sz="1400" dirty="0" err="1"/>
              <a:t>Kinzelbach</a:t>
            </a:r>
            <a:r>
              <a:rPr lang="en-US" altLang="zh-CN" sz="1400" dirty="0"/>
              <a:t> W. Laminar separation on a forward facing </a:t>
            </a:r>
            <a:r>
              <a:rPr lang="en-US" altLang="zh-CN" sz="1400" dirty="0" smtClean="0"/>
              <a:t>step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4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7" y="764704"/>
            <a:ext cx="4694830" cy="226530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流向涡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Taylor-</a:t>
            </a:r>
            <a:r>
              <a:rPr lang="en-US" altLang="zh-CN" dirty="0" err="1" smtClean="0"/>
              <a:t>Gortler</a:t>
            </a:r>
            <a:r>
              <a:rPr lang="zh-CN" altLang="en-US" dirty="0" smtClean="0"/>
              <a:t>不稳定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3140968"/>
            <a:ext cx="3976704" cy="15479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3140968"/>
            <a:ext cx="3976704" cy="15479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" y="4725144"/>
            <a:ext cx="3976704" cy="15479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04" y="4725144"/>
            <a:ext cx="3976704" cy="1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高精度数值方法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实现高精度的关键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单元内多项式分布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守恒量积分点</a:t>
            </a:r>
            <a:endParaRPr lang="en-US" altLang="zh-CN" dirty="0" smtClean="0"/>
          </a:p>
          <a:p>
            <a:r>
              <a:rPr lang="zh-CN" altLang="en-US" dirty="0" smtClean="0"/>
              <a:t>一般原则：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多项式次数</a:t>
            </a:r>
            <a:r>
              <a:rPr lang="en-US" altLang="zh-CN" dirty="0" smtClean="0"/>
              <a:t>+1</a:t>
            </a:r>
          </a:p>
          <a:p>
            <a:pPr lvl="1"/>
            <a:r>
              <a:rPr lang="zh-CN" altLang="en-US" dirty="0" smtClean="0"/>
              <a:t>积分精度与求解精度匹配</a:t>
            </a:r>
            <a:endParaRPr lang="en-US" altLang="zh-CN" dirty="0" smtClean="0"/>
          </a:p>
          <a:p>
            <a:r>
              <a:rPr lang="zh-CN" altLang="en-US" dirty="0" smtClean="0"/>
              <a:t>多项式表达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基函数</a:t>
            </a:r>
            <a:r>
              <a:rPr lang="en-US" altLang="zh-CN" dirty="0" smtClean="0"/>
              <a:t>+DOF</a:t>
            </a:r>
          </a:p>
          <a:p>
            <a:pPr lvl="1"/>
            <a:r>
              <a:rPr lang="en-US" altLang="zh-CN" dirty="0" smtClean="0"/>
              <a:t>Modal</a:t>
            </a:r>
            <a:r>
              <a:rPr lang="zh-CN" altLang="en-US" dirty="0" smtClean="0"/>
              <a:t>：正交多项式基，</a:t>
            </a:r>
            <a:r>
              <a:rPr lang="en-US" altLang="zh-CN" dirty="0" smtClean="0"/>
              <a:t>DOF</a:t>
            </a:r>
            <a:r>
              <a:rPr lang="zh-CN" altLang="en-US" dirty="0" smtClean="0"/>
              <a:t>物理意义不明确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Lagrange</a:t>
            </a:r>
            <a:r>
              <a:rPr lang="zh-CN" altLang="en-US" dirty="0" smtClean="0"/>
              <a:t>多项式基，</a:t>
            </a:r>
            <a:r>
              <a:rPr lang="en-US" altLang="zh-CN" dirty="0"/>
              <a:t>DOF</a:t>
            </a:r>
            <a:r>
              <a:rPr lang="zh-CN" altLang="en-US" dirty="0" smtClean="0"/>
              <a:t>就是节点的值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981075"/>
            <a:ext cx="44513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63" y="1606178"/>
            <a:ext cx="4888337" cy="4345731"/>
          </a:xfr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8775" y="1079500"/>
            <a:ext cx="3637161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4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0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rgbClr val="99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台阶前后各有一个分离区</a:t>
            </a:r>
            <a:endParaRPr lang="en-US" altLang="zh-CN" dirty="0"/>
          </a:p>
          <a:p>
            <a:r>
              <a:rPr lang="zh-CN" altLang="en-US" dirty="0" smtClean="0"/>
              <a:t>分离区提供湍动能来源</a:t>
            </a:r>
          </a:p>
          <a:p>
            <a:r>
              <a:rPr lang="zh-CN" altLang="en-US" dirty="0" smtClean="0"/>
              <a:t>分离区外凹流线类似于凹面，形成流向涡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转捩机理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775" y="1079500"/>
            <a:ext cx="3781177" cy="5399088"/>
          </a:xfrm>
        </p:spPr>
        <p:txBody>
          <a:bodyPr/>
          <a:lstStyle/>
          <a:p>
            <a:r>
              <a:rPr lang="zh-CN" altLang="en-US" dirty="0" smtClean="0"/>
              <a:t>越过台阶后形成展向涡系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组涡本身抬起，变形，形成第一组（低位）发卡涡，类似</a:t>
            </a:r>
            <a:r>
              <a:rPr lang="en-US" altLang="zh-CN" dirty="0"/>
              <a:t>K</a:t>
            </a:r>
            <a:r>
              <a:rPr lang="zh-CN" altLang="en-US" dirty="0"/>
              <a:t>型失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组涡在流向涡对应位置诱导形成第二组（高位）发卡</a:t>
            </a:r>
            <a:r>
              <a:rPr lang="zh-CN" altLang="en-US" dirty="0" smtClean="0"/>
              <a:t>涡</a:t>
            </a:r>
            <a:endParaRPr lang="zh-CN" altLang="en-US" dirty="0"/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191" y="1700808"/>
            <a:ext cx="4457896" cy="396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63" y="1606178"/>
            <a:ext cx="4888337" cy="4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r>
              <a:rPr lang="en-US" altLang="zh-CN" sz="4000" dirty="0" smtClean="0"/>
              <a:t>5.</a:t>
            </a:r>
            <a:r>
              <a:rPr lang="zh-CN" altLang="en-US" sz="4000" dirty="0" smtClean="0"/>
              <a:t>总结与展望</a:t>
            </a:r>
            <a:endParaRPr lang="en-US" altLang="zh-CN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基于通量重构方法的隐式大涡模拟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验证其性能</a:t>
            </a:r>
            <a:endParaRPr lang="en-US" altLang="zh-CN" dirty="0" smtClean="0"/>
          </a:p>
          <a:p>
            <a:r>
              <a:rPr lang="zh-CN" altLang="en-US" dirty="0" smtClean="0"/>
              <a:t>适用于隐式大涡模拟的新型壁面模型</a:t>
            </a:r>
            <a:endParaRPr lang="en-US" altLang="zh-CN" dirty="0" smtClean="0"/>
          </a:p>
          <a:p>
            <a:pPr lvl="1"/>
            <a:r>
              <a:rPr lang="zh-CN" altLang="en-US" dirty="0"/>
              <a:t>代数</a:t>
            </a:r>
            <a:r>
              <a:rPr lang="zh-CN" altLang="en-US" dirty="0" smtClean="0"/>
              <a:t>形式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求解湍流模型方程</a:t>
            </a:r>
            <a:endParaRPr lang="en-US" altLang="zh-CN" dirty="0" smtClean="0"/>
          </a:p>
          <a:p>
            <a:pPr lvl="1"/>
            <a:r>
              <a:rPr lang="zh-CN" altLang="en-US" dirty="0"/>
              <a:t>仅</a:t>
            </a:r>
            <a:r>
              <a:rPr lang="zh-CN" altLang="en-US" dirty="0" smtClean="0"/>
              <a:t>使用当地变量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优化模型参数？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台阶诱导转捩流动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转捩机理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不同雷诺数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台阶高度研究？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已发表的学术成果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[1] </a:t>
            </a:r>
            <a:r>
              <a:rPr lang="en-US" altLang="zh-CN" sz="2400" u="sng" dirty="0"/>
              <a:t>Hui Zhu</a:t>
            </a:r>
            <a:r>
              <a:rPr lang="en-US" altLang="zh-CN" sz="2400" dirty="0"/>
              <a:t>, Song Fu, Lei Shi, and Z. J. </a:t>
            </a:r>
            <a:r>
              <a:rPr lang="en-US" altLang="zh-CN" sz="2400" dirty="0" smtClean="0"/>
              <a:t>Wang,</a:t>
            </a:r>
            <a:r>
              <a:rPr lang="en-US" altLang="zh-CN" sz="2400" dirty="0"/>
              <a:t>  "Implicit Large-Eddy Simulation for the High-Order Flux Reconstruction Method", AIAA Journal, Vol. 54, </a:t>
            </a:r>
            <a:r>
              <a:rPr lang="en-US" altLang="zh-CN" sz="2400" dirty="0" smtClean="0"/>
              <a:t>No. 9, </a:t>
            </a:r>
            <a:r>
              <a:rPr lang="en-US" altLang="zh-CN" sz="2400" dirty="0"/>
              <a:t>(2016), pp. 2721-2733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[2] </a:t>
            </a:r>
            <a:r>
              <a:rPr lang="en-US" altLang="zh-CN" sz="2400" u="sng" dirty="0" smtClean="0"/>
              <a:t>Hui Zhu</a:t>
            </a:r>
            <a:r>
              <a:rPr lang="en-US" altLang="zh-CN" sz="2400" dirty="0" smtClean="0"/>
              <a:t>, Song Fu, </a:t>
            </a:r>
            <a:r>
              <a:rPr lang="en-US" altLang="zh-CN" sz="2400" dirty="0"/>
              <a:t>"</a:t>
            </a:r>
            <a:r>
              <a:rPr lang="en-US" altLang="zh-CN" sz="2400" dirty="0" smtClean="0"/>
              <a:t>Forward </a:t>
            </a:r>
            <a:r>
              <a:rPr lang="en-US" altLang="zh-CN" sz="2400" dirty="0"/>
              <a:t>Facing Step Roughness Effect on Hypersonic Boundary Layer </a:t>
            </a:r>
            <a:r>
              <a:rPr lang="en-US" altLang="zh-CN" sz="2400" dirty="0" smtClean="0"/>
              <a:t>Flow", APCOM 2014</a:t>
            </a:r>
          </a:p>
          <a:p>
            <a:r>
              <a:rPr lang="en-US" altLang="zh-CN" sz="2400" dirty="0" smtClean="0"/>
              <a:t>[3] </a:t>
            </a:r>
            <a:r>
              <a:rPr lang="zh-CN" altLang="en-US" sz="2400" u="sng" dirty="0" smtClean="0"/>
              <a:t>朱辉</a:t>
            </a:r>
            <a:r>
              <a:rPr lang="zh-CN" altLang="en-US" sz="2400" dirty="0" smtClean="0"/>
              <a:t>，肖志祥，符松，</a:t>
            </a:r>
            <a:r>
              <a:rPr lang="zh-CN" altLang="en-US" sz="2400" dirty="0"/>
              <a:t>某先进战斗机大攻角气动性能及其控制研究，国防技术</a:t>
            </a:r>
            <a:r>
              <a:rPr lang="zh-CN" altLang="en-US" sz="2400" dirty="0" smtClean="0"/>
              <a:t>报告</a:t>
            </a:r>
            <a:r>
              <a:rPr lang="en-US" altLang="zh-CN" sz="2400" dirty="0" smtClean="0"/>
              <a:t>, 2012</a:t>
            </a:r>
            <a:endParaRPr lang="zh-CN" altLang="en-US" sz="2400" dirty="0"/>
          </a:p>
          <a:p>
            <a:r>
              <a:rPr lang="en-US" altLang="zh-CN" sz="2400" dirty="0" smtClean="0"/>
              <a:t>[4] </a:t>
            </a:r>
            <a:r>
              <a:rPr lang="en-US" altLang="zh-CN" sz="2400" u="sng" dirty="0" smtClean="0"/>
              <a:t>Hui Zhu</a:t>
            </a:r>
            <a:r>
              <a:rPr lang="en-US" altLang="zh-CN" sz="2400" dirty="0"/>
              <a:t>, Song Fu, Lei Shi, and Z. J. Wang, "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Hybrid RANS-Implicit LES Approach for the High-Order FR/CPR </a:t>
            </a:r>
            <a:r>
              <a:rPr lang="en-US" altLang="zh-CN" sz="2400" dirty="0" smtClean="0"/>
              <a:t>Method</a:t>
            </a:r>
            <a:r>
              <a:rPr lang="en-US" altLang="zh-CN" sz="2400" dirty="0"/>
              <a:t> "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54th AIAA Aerospace Sciences Meeting, 2016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[1] </a:t>
            </a:r>
            <a:r>
              <a:rPr lang="en-US" altLang="zh-CN" sz="2000" dirty="0"/>
              <a:t>Wang Z J. Adaptive high-order methods in computational fluid dynamics[M]. World Scientific, 2011.</a:t>
            </a:r>
            <a:endParaRPr lang="en-US" altLang="zh-CN" sz="2000" dirty="0" smtClean="0"/>
          </a:p>
          <a:p>
            <a:r>
              <a:rPr lang="en-US" altLang="zh-CN" sz="2000" dirty="0" smtClean="0"/>
              <a:t>[2] </a:t>
            </a:r>
            <a:r>
              <a:rPr lang="en-US" altLang="zh-CN" sz="2000" dirty="0"/>
              <a:t>Cockburn B, Shu C W. TVB </a:t>
            </a:r>
            <a:r>
              <a:rPr lang="en-US" altLang="zh-CN" sz="2000" dirty="0" err="1"/>
              <a:t>Runge-Kutta</a:t>
            </a:r>
            <a:r>
              <a:rPr lang="en-US" altLang="zh-CN" sz="2000" dirty="0"/>
              <a:t> local projection discontinuous </a:t>
            </a:r>
            <a:r>
              <a:rPr lang="en-US" altLang="zh-CN" sz="2000" dirty="0" err="1"/>
              <a:t>Galerkin</a:t>
            </a:r>
            <a:r>
              <a:rPr lang="en-US" altLang="zh-CN" sz="2000" dirty="0"/>
              <a:t> finite element method for conservation laws. II. General framework[J]. Mathematics of computation, 1989, 52(186): 411-435.</a:t>
            </a:r>
            <a:endParaRPr lang="en-US" altLang="zh-CN" sz="2000" dirty="0" smtClean="0"/>
          </a:p>
          <a:p>
            <a:r>
              <a:rPr lang="en-US" altLang="zh-CN" sz="2000" dirty="0" smtClean="0"/>
              <a:t>[3]</a:t>
            </a:r>
            <a:r>
              <a:rPr lang="en-US" altLang="zh-CN" sz="2000" dirty="0"/>
              <a:t> Liu Y, </a:t>
            </a:r>
            <a:r>
              <a:rPr lang="en-US" altLang="zh-CN" sz="2000" dirty="0" err="1"/>
              <a:t>Vinokur</a:t>
            </a:r>
            <a:r>
              <a:rPr lang="en-US" altLang="zh-CN" sz="2000" dirty="0"/>
              <a:t> M, Wang Z J. Multi-dimensional spectral difference method for unstructured </a:t>
            </a:r>
            <a:r>
              <a:rPr lang="en-US" altLang="zh-CN" sz="2000" dirty="0" smtClean="0"/>
              <a:t>grids[C], 43rd </a:t>
            </a:r>
            <a:r>
              <a:rPr lang="en-US" altLang="zh-CN" sz="2000" dirty="0"/>
              <a:t>AIAA Aerospace Sciences Meeting and Exhibit. 2005: 320.</a:t>
            </a:r>
            <a:endParaRPr lang="en-US" altLang="zh-CN" sz="2000" dirty="0" smtClean="0"/>
          </a:p>
          <a:p>
            <a:r>
              <a:rPr lang="en-US" altLang="zh-CN" sz="2000" dirty="0" smtClean="0"/>
              <a:t>[4] </a:t>
            </a:r>
            <a:r>
              <a:rPr lang="en-US" altLang="zh-CN" sz="2000" dirty="0"/>
              <a:t>Li W, Ren Y X. High‐order k‐exact WENO finite volume schemes for solving gas dynamic Euler equations on unstructured grids[J]. International Journal for Numerical Methods in Fluids, 2012, 70(6): 742-763.</a:t>
            </a:r>
            <a:endParaRPr lang="en-US" altLang="zh-CN" sz="2000" dirty="0" smtClean="0"/>
          </a:p>
          <a:p>
            <a:r>
              <a:rPr lang="en-US" altLang="zh-CN" sz="2000" dirty="0" smtClean="0"/>
              <a:t>[5]</a:t>
            </a:r>
            <a:r>
              <a:rPr lang="en-US" altLang="zh-CN" sz="2000" dirty="0"/>
              <a:t> Gottlieb S, Shu C W, </a:t>
            </a:r>
            <a:r>
              <a:rPr lang="en-US" altLang="zh-CN" sz="2000" dirty="0" err="1"/>
              <a:t>Tadmor</a:t>
            </a:r>
            <a:r>
              <a:rPr lang="en-US" altLang="zh-CN" sz="2000" dirty="0"/>
              <a:t> E. Strong stability-preserving high-order time discretization methods[J]. SIAM review, 2001, 43(1): 89-112.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[6] </a:t>
            </a:r>
            <a:r>
              <a:rPr lang="en-US" altLang="zh-CN" sz="2000" dirty="0"/>
              <a:t>Gao J, Li X. Numerical Simulation of the Noise from Tandem Cylinder Flow with Spectral Difference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0256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[7] </a:t>
            </a:r>
            <a:r>
              <a:rPr lang="en-US" altLang="zh-CN" sz="2000" dirty="0"/>
              <a:t>Shi L, Zhou C, Wang Z J. Adaptive RANS Solution with the High-order Correction Procedure via Reconstruction </a:t>
            </a:r>
            <a:r>
              <a:rPr lang="en-US" altLang="zh-CN" sz="2000" dirty="0" smtClean="0"/>
              <a:t>Method[C], 54th </a:t>
            </a:r>
            <a:r>
              <a:rPr lang="en-US" altLang="zh-CN" sz="2000" dirty="0"/>
              <a:t>AIAA Aerospace Sciences Meeting. 2016: 1826.</a:t>
            </a:r>
            <a:endParaRPr lang="en-US" altLang="zh-CN" sz="2000" dirty="0" smtClean="0"/>
          </a:p>
          <a:p>
            <a:r>
              <a:rPr lang="en-US" altLang="zh-CN" sz="2000" dirty="0" smtClean="0"/>
              <a:t>[8] Li XL, Fu DX, Ma YW. </a:t>
            </a:r>
            <a:r>
              <a:rPr lang="en-US" altLang="zh-CN" sz="2000" dirty="0"/>
              <a:t>Direct numerical simulation of a spatially evolving supersonic turbulent boundary layer at Ma= 6[J]. Chinese Physics Letters, 2006, 23(6): 1519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[9] </a:t>
            </a:r>
            <a:r>
              <a:rPr lang="en-US" altLang="zh-CN" sz="2000" dirty="0" err="1"/>
              <a:t>Vermeire</a:t>
            </a:r>
            <a:r>
              <a:rPr lang="en-US" altLang="zh-CN" sz="2000" dirty="0"/>
              <a:t> B C, </a:t>
            </a:r>
            <a:r>
              <a:rPr lang="en-US" altLang="zh-CN" sz="2000" dirty="0" err="1"/>
              <a:t>Nadarajah</a:t>
            </a:r>
            <a:r>
              <a:rPr lang="en-US" altLang="zh-CN" sz="2000" dirty="0"/>
              <a:t> S, Tucker P G. Canonical test cases for high-order unstructured implicit large eddy </a:t>
            </a:r>
            <a:r>
              <a:rPr lang="en-US" altLang="zh-CN" sz="2000" dirty="0" smtClean="0"/>
              <a:t>simulation[C], 52nd </a:t>
            </a:r>
            <a:r>
              <a:rPr lang="en-US" altLang="zh-CN" sz="2000" dirty="0"/>
              <a:t>Aerospace Sciences Meeting. 2014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0935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[10]</a:t>
            </a:r>
            <a:r>
              <a:rPr lang="en-US" altLang="zh-CN" sz="2000" dirty="0"/>
              <a:t> Li Y, Wang Z J. A priori and a posteriori evaluations of sub-grid scale models for the Burgers’ equation[J]. Computers &amp; Fluids, 2016, 139: 92-104.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[11]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Vreman</a:t>
            </a:r>
            <a:r>
              <a:rPr lang="en-US" altLang="zh-CN" sz="2000" dirty="0"/>
              <a:t> B, </a:t>
            </a:r>
            <a:r>
              <a:rPr lang="en-US" altLang="zh-CN" sz="2000" dirty="0" err="1"/>
              <a:t>Geurts</a:t>
            </a:r>
            <a:r>
              <a:rPr lang="en-US" altLang="zh-CN" sz="2000" dirty="0"/>
              <a:t> B, Kuerten H. </a:t>
            </a:r>
            <a:r>
              <a:rPr lang="en-US" altLang="zh-CN" sz="2000" dirty="0" err="1"/>
              <a:t>Realizability</a:t>
            </a:r>
            <a:r>
              <a:rPr lang="en-US" altLang="zh-CN" sz="2000" dirty="0"/>
              <a:t> conditions for the turbulent stress tensor in large-eddy simulation[J]. Journal of Fluid Mechanics, 1994, 278: 351-362.</a:t>
            </a:r>
            <a:endParaRPr lang="en-US" altLang="zh-CN" sz="2000" dirty="0" smtClean="0"/>
          </a:p>
          <a:p>
            <a:r>
              <a:rPr lang="en-US" altLang="zh-CN" sz="2000" dirty="0" smtClean="0"/>
              <a:t>[12] </a:t>
            </a:r>
            <a:r>
              <a:rPr lang="en-US" altLang="zh-CN" sz="2000" dirty="0" err="1"/>
              <a:t>Norberg</a:t>
            </a:r>
            <a:r>
              <a:rPr lang="en-US" altLang="zh-CN" sz="2000" dirty="0"/>
              <a:t> C. An experimental investigation of the flow around a circular cylinder: influence of aspect ratio[J]. Journal of Fluid Mechanics, 1994, 258: 287-316.</a:t>
            </a:r>
            <a:endParaRPr lang="en-US" altLang="zh-CN" sz="2000" dirty="0" smtClean="0"/>
          </a:p>
          <a:p>
            <a:r>
              <a:rPr lang="en-US" altLang="zh-CN" sz="2000" dirty="0" smtClean="0"/>
              <a:t>[13] </a:t>
            </a:r>
            <a:r>
              <a:rPr lang="en-US" altLang="zh-CN" sz="2000" dirty="0" err="1"/>
              <a:t>Kravchenko</a:t>
            </a:r>
            <a:r>
              <a:rPr lang="en-US" altLang="zh-CN" sz="2000" dirty="0"/>
              <a:t> A G,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Numerical studies of flow over a circular cylinder at Re D= 3900[J]. Physics of fluids, 2000, 12(2): 403-417.</a:t>
            </a:r>
            <a:endParaRPr lang="en-US" altLang="zh-CN" sz="2000" dirty="0" smtClean="0"/>
          </a:p>
          <a:p>
            <a:r>
              <a:rPr lang="en-US" altLang="zh-CN" sz="2000" dirty="0" smtClean="0"/>
              <a:t>[14] </a:t>
            </a:r>
            <a:r>
              <a:rPr lang="en-US" altLang="zh-CN" sz="2000" dirty="0"/>
              <a:t>Mittal R, </a:t>
            </a:r>
            <a:r>
              <a:rPr lang="en-US" altLang="zh-CN" sz="2000" dirty="0" err="1"/>
              <a:t>Moin</a:t>
            </a:r>
            <a:r>
              <a:rPr lang="en-US" altLang="zh-CN" sz="2000" dirty="0"/>
              <a:t> P. Suitability of upwind-biased finite difference schemes for large-eddy simulation of turbulent flows[J]. AIAA journal, 1997, 35(8): 1415-1417.</a:t>
            </a:r>
            <a:endParaRPr lang="en-US" altLang="zh-CN" sz="2000" dirty="0" smtClean="0"/>
          </a:p>
          <a:p>
            <a:r>
              <a:rPr lang="en-US" altLang="zh-CN" sz="2000" dirty="0" smtClean="0"/>
              <a:t>[15]</a:t>
            </a:r>
            <a:r>
              <a:rPr lang="en-US" altLang="zh-CN" sz="2000" dirty="0"/>
              <a:t> Berger M, </a:t>
            </a:r>
            <a:r>
              <a:rPr lang="en-US" altLang="zh-CN" sz="2000" dirty="0" err="1"/>
              <a:t>Aftosmis</a:t>
            </a:r>
            <a:r>
              <a:rPr lang="en-US" altLang="zh-CN" sz="2000" dirty="0"/>
              <a:t> M. Progress towards a Cartesian cut-cell method for viscous compressible flow[C]//50th AIAA Aerospace Sciences Meeting Including the New Horizons Forum and Aerospace Exposition. 2012: 1301.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[16]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Shur</a:t>
            </a:r>
            <a:r>
              <a:rPr lang="en-US" altLang="zh-CN" sz="2000" dirty="0"/>
              <a:t> M L, </a:t>
            </a:r>
            <a:r>
              <a:rPr lang="en-US" altLang="zh-CN" sz="2000" dirty="0" err="1"/>
              <a:t>Spalart</a:t>
            </a:r>
            <a:r>
              <a:rPr lang="en-US" altLang="zh-CN" sz="2000" dirty="0"/>
              <a:t> P R, Strelets M K, et al. A hybrid RANS-LES approach with delayed-DES and wall-modelled LES capabilities[J]. International Journal of Heat and Fluid Flow, 2008, 29(6): 1638-1649.</a:t>
            </a:r>
            <a:endParaRPr lang="en-US" altLang="zh-CN" sz="2000" dirty="0" smtClean="0"/>
          </a:p>
          <a:p>
            <a:r>
              <a:rPr lang="en-US" altLang="zh-CN" sz="2000" dirty="0" smtClean="0"/>
              <a:t>[17] </a:t>
            </a:r>
            <a:r>
              <a:rPr lang="en-US" altLang="zh-CN" sz="2000" dirty="0" err="1"/>
              <a:t>Lodato</a:t>
            </a:r>
            <a:r>
              <a:rPr lang="en-US" altLang="zh-CN" sz="2000" dirty="0"/>
              <a:t> G, </a:t>
            </a:r>
            <a:r>
              <a:rPr lang="en-US" altLang="zh-CN" sz="2000" dirty="0" err="1"/>
              <a:t>Castonguay</a:t>
            </a:r>
            <a:r>
              <a:rPr lang="en-US" altLang="zh-CN" sz="2000" dirty="0"/>
              <a:t> P, Jameson A. Structural wall-modeled LES using a high-order spectral difference scheme for unstructured meshes[J]. Flow, turbulence and combustion, 2014, 92(1-2): 579-606.</a:t>
            </a:r>
            <a:endParaRPr lang="en-US" altLang="zh-CN" sz="2000" dirty="0" smtClean="0"/>
          </a:p>
          <a:p>
            <a:r>
              <a:rPr lang="en-US" altLang="zh-CN" sz="2000" dirty="0" smtClean="0"/>
              <a:t>[18] </a:t>
            </a:r>
            <a:r>
              <a:rPr lang="en-US" altLang="zh-CN" sz="2000" dirty="0" err="1"/>
              <a:t>Kalitzin</a:t>
            </a:r>
            <a:r>
              <a:rPr lang="en-US" altLang="zh-CN" sz="2000" dirty="0"/>
              <a:t> G, Medic G, </a:t>
            </a:r>
            <a:r>
              <a:rPr lang="en-US" altLang="zh-CN" sz="2000" dirty="0" err="1"/>
              <a:t>Iaccarino</a:t>
            </a:r>
            <a:r>
              <a:rPr lang="en-US" altLang="zh-CN" sz="2000" dirty="0"/>
              <a:t> G, et al. Near-wall behavior of RANS turbulence models and implications for wall functions[J]. Journal of Computational Physics, 2005, 204(1): 265-291.</a:t>
            </a:r>
            <a:endParaRPr lang="en-US" altLang="zh-CN" sz="2000" dirty="0" smtClean="0"/>
          </a:p>
          <a:p>
            <a:r>
              <a:rPr lang="en-US" altLang="zh-CN" sz="2000" dirty="0" smtClean="0"/>
              <a:t>[19] </a:t>
            </a:r>
            <a:r>
              <a:rPr lang="en-US" altLang="zh-CN" sz="2000" dirty="0" err="1"/>
              <a:t>Edelmann</a:t>
            </a:r>
            <a:r>
              <a:rPr lang="en-US" altLang="zh-CN" sz="2000" dirty="0"/>
              <a:t> C A. Influence of forward-facing steps on laminar-turbulent transition[D]. University of Stuttgart, 2014.</a:t>
            </a:r>
            <a:endParaRPr lang="en-US" altLang="zh-CN" sz="2000" dirty="0" smtClean="0"/>
          </a:p>
          <a:p>
            <a:r>
              <a:rPr lang="en-US" altLang="zh-CN" sz="2000" dirty="0" smtClean="0"/>
              <a:t>[20]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Stüer</a:t>
            </a:r>
            <a:r>
              <a:rPr lang="en-US" altLang="zh-CN" sz="2000" dirty="0"/>
              <a:t> H, </a:t>
            </a:r>
            <a:r>
              <a:rPr lang="en-US" altLang="zh-CN" sz="2000" dirty="0" err="1"/>
              <a:t>Gyr</a:t>
            </a:r>
            <a:r>
              <a:rPr lang="en-US" altLang="zh-CN" sz="2000" dirty="0"/>
              <a:t> A, </a:t>
            </a:r>
            <a:r>
              <a:rPr lang="en-US" altLang="zh-CN" sz="2000" dirty="0" err="1"/>
              <a:t>Kinzelbach</a:t>
            </a:r>
            <a:r>
              <a:rPr lang="en-US" altLang="zh-CN" sz="2000" dirty="0"/>
              <a:t> W. Laminar separation on a forward facing step[J]. European Journal of Mechanics-B/Fluids, 1999, 18(4): 675-692.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[21] </a:t>
            </a:r>
            <a:r>
              <a:rPr lang="en-US" altLang="zh-CN" sz="2000" dirty="0"/>
              <a:t>Wilhelm D, </a:t>
            </a:r>
            <a:r>
              <a:rPr lang="en-US" altLang="zh-CN" sz="2000" dirty="0" err="1"/>
              <a:t>Hartel</a:t>
            </a:r>
            <a:r>
              <a:rPr lang="en-US" altLang="zh-CN" sz="2000" dirty="0"/>
              <a:t> C, </a:t>
            </a:r>
            <a:r>
              <a:rPr lang="en-US" altLang="zh-CN" sz="2000" dirty="0" err="1"/>
              <a:t>Kleiser</a:t>
            </a:r>
            <a:r>
              <a:rPr lang="en-US" altLang="zh-CN" sz="2000" dirty="0"/>
              <a:t> L. Computational analysis of the two-dimensional-three-dimensional transition in forward-facing step flow[J]. Journal of Fluid Mechanics, 2003, 489(1-27): 168.</a:t>
            </a:r>
            <a:endParaRPr lang="en-US" altLang="zh-CN" sz="2000" dirty="0" smtClean="0"/>
          </a:p>
          <a:p>
            <a:r>
              <a:rPr lang="en-US" altLang="zh-CN" sz="2000" dirty="0" smtClean="0"/>
              <a:t>[22] </a:t>
            </a:r>
            <a:r>
              <a:rPr lang="en-US" altLang="zh-CN" sz="2000" dirty="0" err="1"/>
              <a:t>Zukoski</a:t>
            </a:r>
            <a:r>
              <a:rPr lang="en-US" altLang="zh-CN" sz="2000" dirty="0"/>
              <a:t> E </a:t>
            </a:r>
            <a:r>
              <a:rPr lang="en-US" altLang="zh-CN" sz="2000" dirty="0" err="1"/>
              <a:t>E</a:t>
            </a:r>
            <a:r>
              <a:rPr lang="en-US" altLang="zh-CN" sz="2000" dirty="0"/>
              <a:t>. Turbulent boundary-layer separation in front of a forward-facing step[J]. AIAA journal, 1967, 5(10): 1746-1753.</a:t>
            </a:r>
            <a:endParaRPr lang="en-US" altLang="zh-CN" sz="2000" dirty="0" smtClean="0"/>
          </a:p>
          <a:p>
            <a:r>
              <a:rPr lang="en-US" altLang="zh-CN" sz="2000" dirty="0" smtClean="0"/>
              <a:t>[23] </a:t>
            </a:r>
            <a:r>
              <a:rPr lang="en-US" altLang="zh-CN" sz="2000" dirty="0"/>
              <a:t>Sherry M, </a:t>
            </a:r>
            <a:r>
              <a:rPr lang="en-US" altLang="zh-CN" sz="2000" dirty="0" err="1"/>
              <a:t>Jacono</a:t>
            </a:r>
            <a:r>
              <a:rPr lang="en-US" altLang="zh-CN" sz="2000" dirty="0"/>
              <a:t> D L, Sheridan J. An experimental investigation of the recirculation zone formed downstream of a forward facing step[J]. Journal of Wind Engineering and Industrial Aerodynamics, 2010, 98(12): 888-894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[24]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Domaradzki</a:t>
            </a:r>
            <a:r>
              <a:rPr lang="en-US" altLang="zh-CN" sz="2000" dirty="0"/>
              <a:t> J A, Xiao Z, </a:t>
            </a:r>
            <a:r>
              <a:rPr lang="en-US" altLang="zh-CN" sz="2000" dirty="0" err="1"/>
              <a:t>Smolarkiewicz</a:t>
            </a:r>
            <a:r>
              <a:rPr lang="en-US" altLang="zh-CN" sz="2000" dirty="0"/>
              <a:t> P K. Effective eddy viscosities in implicit large eddy simulations of turbulent flows[J]. </a:t>
            </a:r>
            <a:r>
              <a:rPr lang="en-US" altLang="zh-CN" sz="2000"/>
              <a:t>Physics of Fluids, 2003, 15(12): 3890-3893.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雷诺平均（</a:t>
            </a:r>
            <a:r>
              <a:rPr lang="en-US" altLang="zh-CN" dirty="0" smtClean="0"/>
              <a:t>RANS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脱体涡模拟（</a:t>
            </a:r>
            <a:r>
              <a:rPr lang="en-US" altLang="zh-CN" dirty="0" smtClean="0"/>
              <a:t>DES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数值</a:t>
            </a:r>
            <a:r>
              <a:rPr lang="zh-CN" altLang="en-US" dirty="0" smtClean="0"/>
              <a:t>刚性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“一维线搜索”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自适应网格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人工粘性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限制器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44" y="2059634"/>
            <a:ext cx="4699619" cy="410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0" t="3210"/>
          <a:stretch/>
        </p:blipFill>
        <p:spPr>
          <a:xfrm>
            <a:off x="539552" y="4077072"/>
            <a:ext cx="3635148" cy="2171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664" y="6331496"/>
            <a:ext cx="765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Gao J, Li X. Numerical Simulation of the Noise from Tandem Cylinder Flow with Spectral Difference </a:t>
            </a:r>
            <a:r>
              <a:rPr lang="en-US" altLang="zh-CN" sz="1100" dirty="0" smtClean="0"/>
              <a:t>Method</a:t>
            </a:r>
          </a:p>
          <a:p>
            <a:r>
              <a:rPr lang="en-US" altLang="zh-CN" sz="1100" dirty="0"/>
              <a:t>Shi L, Zhou C, Wang Z J. Adaptive RANS Solution with the High-order Correction Procedure via Reconstruction Method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42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高精度方法湍流模拟（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直接数值模拟（</a:t>
            </a:r>
            <a:r>
              <a:rPr lang="en-US" altLang="zh-CN" dirty="0" smtClean="0"/>
              <a:t>DNS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简单外形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低雷诺数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高精度有限差分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pPr lvl="1"/>
            <a:r>
              <a:rPr lang="zh-CN" altLang="en-US" dirty="0"/>
              <a:t>壁</a:t>
            </a:r>
            <a:r>
              <a:rPr lang="zh-CN" altLang="en-US" dirty="0" smtClean="0"/>
              <a:t>面处理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高精度方法的数值优势？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95824"/>
            <a:ext cx="3312368" cy="27223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65" y="3904660"/>
            <a:ext cx="3542306" cy="2359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0031" y="6407750"/>
            <a:ext cx="7646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Li XL, Fu DX, Ma YW. Direct numerical simulation of a spatially evolving supersonic turbulent boundary layer at Ma= </a:t>
            </a:r>
            <a:r>
              <a:rPr lang="en-US" altLang="zh-CN" sz="1100" dirty="0" smtClean="0"/>
              <a:t>6</a:t>
            </a:r>
          </a:p>
          <a:p>
            <a:r>
              <a:rPr lang="en-US" altLang="zh-CN" sz="1100" dirty="0" err="1"/>
              <a:t>Vermeire</a:t>
            </a:r>
            <a:r>
              <a:rPr lang="en-US" altLang="zh-CN" sz="1100" dirty="0"/>
              <a:t> B C, </a:t>
            </a:r>
            <a:r>
              <a:rPr lang="en-US" altLang="zh-CN" sz="1100" dirty="0" err="1"/>
              <a:t>Nadarajah</a:t>
            </a:r>
            <a:r>
              <a:rPr lang="en-US" altLang="zh-CN" sz="1100" dirty="0"/>
              <a:t> S, Tucker P G. Canonical test cases for high-order unstructured implicit large eddy </a:t>
            </a:r>
            <a:r>
              <a:rPr lang="en-US" altLang="zh-CN" sz="1100" dirty="0" smtClean="0"/>
              <a:t>simulation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45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基于高精度通量重构的大涡模拟</a:t>
            </a:r>
            <a:endParaRPr lang="en-US" altLang="zh-CN" dirty="0" smtClean="0"/>
          </a:p>
          <a:p>
            <a:pPr lvl="1"/>
            <a:r>
              <a:rPr lang="zh-CN" altLang="en-US" dirty="0"/>
              <a:t>隐式</a:t>
            </a:r>
            <a:r>
              <a:rPr lang="zh-CN" altLang="en-US" dirty="0" smtClean="0"/>
              <a:t>大涡模拟</a:t>
            </a:r>
            <a:endParaRPr lang="en-US" altLang="zh-CN" dirty="0" smtClean="0"/>
          </a:p>
          <a:p>
            <a:r>
              <a:rPr lang="zh-CN" altLang="en-US" dirty="0" smtClean="0"/>
              <a:t>基于高精度隐式大涡模拟的壁面模型</a:t>
            </a:r>
            <a:endParaRPr lang="en-US" altLang="zh-CN" dirty="0" smtClean="0"/>
          </a:p>
          <a:p>
            <a:pPr lvl="1"/>
            <a:r>
              <a:rPr lang="zh-CN" altLang="en-US" dirty="0"/>
              <a:t>如何</a:t>
            </a:r>
            <a:r>
              <a:rPr lang="zh-CN" altLang="en-US" dirty="0" smtClean="0"/>
              <a:t>克服数值刚性问题？</a:t>
            </a:r>
            <a:endParaRPr lang="en-US" altLang="zh-CN" dirty="0" smtClean="0"/>
          </a:p>
          <a:p>
            <a:pPr lvl="1"/>
            <a:r>
              <a:rPr lang="zh-CN" altLang="en-US" smtClean="0"/>
              <a:t>如何避免对数区偏差？</a:t>
            </a:r>
            <a:endParaRPr lang="en-US" altLang="zh-CN" dirty="0" smtClean="0"/>
          </a:p>
          <a:p>
            <a:r>
              <a:rPr lang="zh-CN" altLang="en-US" dirty="0"/>
              <a:t>高</a:t>
            </a:r>
            <a:r>
              <a:rPr lang="zh-CN" altLang="en-US" dirty="0" smtClean="0"/>
              <a:t>精度通量重构方法在流动转捩问题上的应用</a:t>
            </a:r>
            <a:endParaRPr lang="en-US" altLang="zh-CN" dirty="0" smtClean="0"/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台阶转捩流动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B4E75-5663-4249-9F1F-EAF79F116F6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564904"/>
            <a:ext cx="7772400" cy="1143000"/>
          </a:xfrm>
        </p:spPr>
        <p:txBody>
          <a:bodyPr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通量重构方法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6193-6044-4E0B-AD1E-1F9DA2716FFA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ST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11.potx" id="{A816094D-254A-48DA-BE99-E38E299D4303}" vid="{722C1AF6-FB28-448F-B884-44A6C8D61616}"/>
    </a:ext>
  </a:extLst>
</a:theme>
</file>

<file path=ppt/theme/theme2.xml><?xml version="1.0" encoding="utf-8"?>
<a:theme xmlns:a="http://schemas.openxmlformats.org/drawingml/2006/main" name="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3.xml><?xml version="1.0" encoding="utf-8"?>
<a:theme xmlns:a="http://schemas.openxmlformats.org/drawingml/2006/main" name="2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4.xml><?xml version="1.0" encoding="utf-8"?>
<a:theme xmlns:a="http://schemas.openxmlformats.org/drawingml/2006/main" name="3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5.xml><?xml version="1.0" encoding="utf-8"?>
<a:theme xmlns:a="http://schemas.openxmlformats.org/drawingml/2006/main" name="4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6.xml><?xml version="1.0" encoding="utf-8"?>
<a:theme xmlns:a="http://schemas.openxmlformats.org/drawingml/2006/main" name="5_LAST">
  <a:themeElements>
    <a:clrScheme name="LAST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LAST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AST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ST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ST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CPR2.pptx" id="{CF75FCC8-5756-4145-ADAC-9B4ADBE5D27B}" vid="{EAB41223-A6A7-43F3-924D-CC15D91FA50E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</Template>
  <TotalTime>2461</TotalTime>
  <Words>3214</Words>
  <Application>Microsoft Office PowerPoint</Application>
  <PresentationFormat>全屏显示(4:3)</PresentationFormat>
  <Paragraphs>589</Paragraphs>
  <Slides>59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黑体</vt:lpstr>
      <vt:lpstr>宋体</vt:lpstr>
      <vt:lpstr>幼圆</vt:lpstr>
      <vt:lpstr>Arial</vt:lpstr>
      <vt:lpstr>Wingdings</vt:lpstr>
      <vt:lpstr>Wingdings 2</vt:lpstr>
      <vt:lpstr>1_LAST</vt:lpstr>
      <vt:lpstr>LAST</vt:lpstr>
      <vt:lpstr>2_LAST</vt:lpstr>
      <vt:lpstr>3_LAST</vt:lpstr>
      <vt:lpstr>4_LAST</vt:lpstr>
      <vt:lpstr>5_LAST</vt:lpstr>
      <vt:lpstr>Equation</vt:lpstr>
      <vt:lpstr>基于通量重构方法的 高精度湍流模拟研究</vt:lpstr>
      <vt:lpstr>目录</vt:lpstr>
      <vt:lpstr>1.绪论</vt:lpstr>
      <vt:lpstr>从“LAST”谈起</vt:lpstr>
      <vt:lpstr>高精度数值方法</vt:lpstr>
      <vt:lpstr>高精度方法湍流模拟（1）</vt:lpstr>
      <vt:lpstr>高精度方法湍流模拟（2）</vt:lpstr>
      <vt:lpstr>研究目标</vt:lpstr>
      <vt:lpstr>2.通量重构方法</vt:lpstr>
      <vt:lpstr>通量重构方法（FR/CPR）</vt:lpstr>
      <vt:lpstr>通量重构方法（FR/CPR）</vt:lpstr>
      <vt:lpstr>数学推导(1)</vt:lpstr>
      <vt:lpstr>数学推导(2)</vt:lpstr>
      <vt:lpstr>数学推导(3)</vt:lpstr>
      <vt:lpstr>数学推导(4)</vt:lpstr>
      <vt:lpstr>粘性项的计算: BR2格式</vt:lpstr>
      <vt:lpstr>计算程序MUSIC</vt:lpstr>
      <vt:lpstr>测试算例</vt:lpstr>
      <vt:lpstr>3.高精度隐式大涡模拟研究</vt:lpstr>
      <vt:lpstr>Large Eddy Simulation</vt:lpstr>
      <vt:lpstr>Smagorinsky模型的缺陷</vt:lpstr>
      <vt:lpstr>基于通量重构的隐式大涡模拟</vt:lpstr>
      <vt:lpstr>Cylinder at ReD=3900 (1)</vt:lpstr>
      <vt:lpstr>Cylinder at ReD=3900 (2)</vt:lpstr>
      <vt:lpstr>Cylinder at ReD=3900 (3)</vt:lpstr>
      <vt:lpstr>RANS vs LES</vt:lpstr>
      <vt:lpstr>Detached Eddy Simulation</vt:lpstr>
      <vt:lpstr>Wall Modelled LES</vt:lpstr>
      <vt:lpstr>新型壁面模型设计目标</vt:lpstr>
      <vt:lpstr>S-A模式的近壁代数近似</vt:lpstr>
      <vt:lpstr>Y+的计算</vt:lpstr>
      <vt:lpstr>新型壁面模型计算过程</vt:lpstr>
      <vt:lpstr>槽道湍流(1)</vt:lpstr>
      <vt:lpstr>槽道湍流(2) </vt:lpstr>
      <vt:lpstr>槽道湍流(3) </vt:lpstr>
      <vt:lpstr>槽道湍流(4) </vt:lpstr>
      <vt:lpstr>周期山算例(1)</vt:lpstr>
      <vt:lpstr>周期山算例(2)</vt:lpstr>
      <vt:lpstr>周期山算例(3)</vt:lpstr>
      <vt:lpstr>4.前台阶转捩流动研究</vt:lpstr>
      <vt:lpstr>前台阶流动</vt:lpstr>
      <vt:lpstr>文献(1)</vt:lpstr>
      <vt:lpstr>文献(2)</vt:lpstr>
      <vt:lpstr>问题与算例</vt:lpstr>
      <vt:lpstr>平均流动(1)</vt:lpstr>
      <vt:lpstr>平均流动(2)</vt:lpstr>
      <vt:lpstr>转捩机理(1)</vt:lpstr>
      <vt:lpstr>转捩机理(2)</vt:lpstr>
      <vt:lpstr>转捩机理(3)</vt:lpstr>
      <vt:lpstr>转捩机理(4)</vt:lpstr>
      <vt:lpstr>转捩机理(5)</vt:lpstr>
      <vt:lpstr>5.总结与展望</vt:lpstr>
      <vt:lpstr>总结与展望</vt:lpstr>
      <vt:lpstr>已发表的学术成果</vt:lpstr>
      <vt:lpstr>参考文献(1)</vt:lpstr>
      <vt:lpstr>参考文献(2)</vt:lpstr>
      <vt:lpstr>参考文献(3)</vt:lpstr>
      <vt:lpstr>参考文献(4)</vt:lpstr>
      <vt:lpstr>参考文献(5)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基于高阶CPR格式的 Hybrid RANS/ILES方法</dc:title>
  <dc:creator>hui zhu</dc:creator>
  <cp:lastModifiedBy>hui zhu</cp:lastModifiedBy>
  <cp:revision>509</cp:revision>
  <dcterms:created xsi:type="dcterms:W3CDTF">2017-02-26T06:21:04Z</dcterms:created>
  <dcterms:modified xsi:type="dcterms:W3CDTF">2017-03-11T09:22:19Z</dcterms:modified>
</cp:coreProperties>
</file>